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36" r:id="rId1"/>
    <p:sldMasterId id="2147485248" r:id="rId2"/>
  </p:sldMasterIdLst>
  <p:notesMasterIdLst>
    <p:notesMasterId r:id="rId33"/>
  </p:notesMasterIdLst>
  <p:sldIdLst>
    <p:sldId id="452" r:id="rId3"/>
    <p:sldId id="453" r:id="rId4"/>
    <p:sldId id="454" r:id="rId5"/>
    <p:sldId id="469" r:id="rId6"/>
    <p:sldId id="433" r:id="rId7"/>
    <p:sldId id="457" r:id="rId8"/>
    <p:sldId id="458" r:id="rId9"/>
    <p:sldId id="459" r:id="rId10"/>
    <p:sldId id="460" r:id="rId11"/>
    <p:sldId id="461" r:id="rId12"/>
    <p:sldId id="462" r:id="rId13"/>
    <p:sldId id="463" r:id="rId14"/>
    <p:sldId id="464" r:id="rId15"/>
    <p:sldId id="465" r:id="rId16"/>
    <p:sldId id="466" r:id="rId17"/>
    <p:sldId id="467" r:id="rId18"/>
    <p:sldId id="435" r:id="rId19"/>
    <p:sldId id="456" r:id="rId20"/>
    <p:sldId id="450" r:id="rId21"/>
    <p:sldId id="439" r:id="rId22"/>
    <p:sldId id="441" r:id="rId23"/>
    <p:sldId id="440" r:id="rId24"/>
    <p:sldId id="448" r:id="rId25"/>
    <p:sldId id="451" r:id="rId26"/>
    <p:sldId id="445" r:id="rId27"/>
    <p:sldId id="446" r:id="rId28"/>
    <p:sldId id="447" r:id="rId29"/>
    <p:sldId id="434" r:id="rId30"/>
    <p:sldId id="449" r:id="rId31"/>
    <p:sldId id="468" r:id="rId32"/>
  </p:sldIdLst>
  <p:sldSz cx="9144000" cy="6858000" type="screen4x3"/>
  <p:notesSz cx="6797675" cy="99298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00"/>
    <a:srgbClr val="C9A6E4"/>
    <a:srgbClr val="A3E7FF"/>
    <a:srgbClr val="D8BEEC"/>
    <a:srgbClr val="DCE399"/>
    <a:srgbClr val="FFD347"/>
    <a:srgbClr val="FAD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79103" autoAdjust="0"/>
  </p:normalViewPr>
  <p:slideViewPr>
    <p:cSldViewPr>
      <p:cViewPr varScale="1">
        <p:scale>
          <a:sx n="93" d="100"/>
          <a:sy n="93" d="100"/>
        </p:scale>
        <p:origin x="17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967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967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8A8259-3C9A-4A96-AF48-FF1A864953AE}" type="datetimeFigureOut">
              <a:rPr lang="ru-RU"/>
              <a:pPr>
                <a:defRPr/>
              </a:pPr>
              <a:t>31.03.2026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717218"/>
            <a:ext cx="5438464" cy="4467940"/>
          </a:xfrm>
          <a:prstGeom prst="rect">
            <a:avLst/>
          </a:prstGeom>
        </p:spPr>
        <p:txBody>
          <a:bodyPr vert="horz" lIns="92153" tIns="46077" rIns="92153" bIns="4607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259"/>
            <a:ext cx="2944958" cy="496967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431259"/>
            <a:ext cx="2944958" cy="496967"/>
          </a:xfrm>
          <a:prstGeom prst="rect">
            <a:avLst/>
          </a:prstGeom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2B1A3C9-C9CF-41D7-B16C-8FB496EAC0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547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8745" indent="-2879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1915" indent="-23038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682" indent="-23038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3448" indent="-23038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4214" indent="-230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980" indent="-230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5746" indent="-230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6512" indent="-230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AAB741-E707-403E-8F9A-F5A1FF112996}" type="slidenum">
              <a:rPr lang="ru-RU" altLang="ru-RU" smtClean="0">
                <a:latin typeface="Calibri" panose="020F0502020204030204" pitchFamily="34" charset="0"/>
              </a:rPr>
              <a:pPr/>
              <a:t>1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745" indent="-2879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1915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682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448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4214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980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746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2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DBF747-D230-426B-8BDD-D4E202EC24D9}" type="slidenum">
              <a:rPr lang="ru-RU" altLang="ru-RU" smtClean="0"/>
              <a:pPr>
                <a:spcBef>
                  <a:spcPct val="0"/>
                </a:spcBef>
              </a:pPr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745" indent="-2879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1915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682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448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4214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980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746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2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D467CE-FFDC-40ED-885B-2BBFE2ADF544}" type="slidenum">
              <a:rPr lang="ru-RU" altLang="ru-RU" smtClean="0"/>
              <a:pPr>
                <a:spcBef>
                  <a:spcPct val="0"/>
                </a:spcBef>
              </a:pPr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745" indent="-2879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1915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682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448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4214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980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746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2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572B9B-E8B8-4B61-8401-87E750751CF4}" type="slidenum">
              <a:rPr lang="ru-RU" altLang="ru-RU" smtClean="0"/>
              <a:pPr>
                <a:spcBef>
                  <a:spcPct val="0"/>
                </a:spcBef>
              </a:pPr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745" indent="-2879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1915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682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448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4214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980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746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2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46FE74-0712-44BF-ACD0-3B1939034615}" type="slidenum">
              <a:rPr lang="ru-RU" altLang="ru-RU" smtClean="0"/>
              <a:pPr>
                <a:spcBef>
                  <a:spcPct val="0"/>
                </a:spcBef>
              </a:pPr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745" indent="-2879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1915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682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448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4214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980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746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2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6AFE70-257D-4741-99A8-6A37B063A8B2}" type="slidenum">
              <a:rPr lang="ru-RU" altLang="ru-RU" smtClean="0"/>
              <a:pPr>
                <a:spcBef>
                  <a:spcPct val="0"/>
                </a:spcBef>
              </a:pPr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745" indent="-2879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1915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682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448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4214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980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746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2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0F45F6-6FD2-4D2B-8A4E-0B83F6FFA6E1}" type="slidenum">
              <a:rPr lang="ru-RU" altLang="ru-RU" smtClean="0"/>
              <a:pPr>
                <a:spcBef>
                  <a:spcPct val="0"/>
                </a:spcBef>
              </a:pPr>
              <a:t>16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745" indent="-2879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1915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682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448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4214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980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746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2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8C3311-4178-4777-B8AC-FDD93B8FF877}" type="slidenum">
              <a:rPr lang="ru-RU" altLang="ru-RU" smtClean="0"/>
              <a:pPr>
                <a:spcBef>
                  <a:spcPct val="0"/>
                </a:spcBef>
              </a:pPr>
              <a:t>17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745" indent="-2879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1915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682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448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4214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980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746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2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2059C2-8BA1-4208-AE30-75CEDF59D93A}" type="slidenum">
              <a:rPr lang="ru-RU" altLang="ru-RU" smtClean="0"/>
              <a:pPr>
                <a:spcBef>
                  <a:spcPct val="0"/>
                </a:spcBef>
              </a:pPr>
              <a:t>18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745" indent="-2879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1915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682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448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4214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980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746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2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FC87B7-EA53-4649-A8E4-5FB22413AC42}" type="slidenum">
              <a:rPr lang="ru-RU" altLang="ru-RU" smtClean="0"/>
              <a:pPr>
                <a:spcBef>
                  <a:spcPct val="0"/>
                </a:spcBef>
              </a:pPr>
              <a:t>28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1A3C9-C9CF-41D7-B16C-8FB496EAC0F1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1928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745" indent="-2879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1915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682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448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4214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980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746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2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13A079-F218-4C5C-9EA8-19B3A081AF77}" type="slidenum">
              <a:rPr lang="ru-RU" altLang="ru-RU" smtClean="0"/>
              <a:pPr>
                <a:spcBef>
                  <a:spcPct val="0"/>
                </a:spcBef>
              </a:pPr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8745" indent="-2879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1915" indent="-23038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682" indent="-23038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3448" indent="-23038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4214" indent="-230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980" indent="-230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5746" indent="-230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6512" indent="-230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AAB741-E707-403E-8F9A-F5A1FF112996}" type="slidenum">
              <a:rPr lang="ru-RU" altLang="ru-RU" smtClean="0">
                <a:latin typeface="Calibri" panose="020F0502020204030204" pitchFamily="34" charset="0"/>
              </a:rPr>
              <a:pPr/>
              <a:t>30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41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745" indent="-2879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1915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682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448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4214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980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746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2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F863CB-CF01-46DB-A675-EA1F94A0343F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47969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745" indent="-2879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1915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682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448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4214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980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746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2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000D36-DA2C-40C1-825E-43B40B07F01C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745" indent="-2879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1915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682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448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4214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980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746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2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A3F54F-99FF-4F2D-8359-C91814F20857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745" indent="-2879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1915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682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448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4214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980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746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2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3D0BD5-4344-401E-B442-B2F7458D961B}" type="slidenum">
              <a:rPr lang="ru-RU" altLang="ru-RU" smtClean="0"/>
              <a:pPr>
                <a:spcBef>
                  <a:spcPct val="0"/>
                </a:spcBef>
              </a:pPr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745" indent="-2879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1915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682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448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4214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980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746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2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05D10D-2851-41DE-9065-BCE6AE674F0E}" type="slidenum">
              <a:rPr lang="ru-RU" altLang="ru-RU" smtClean="0"/>
              <a:pPr>
                <a:spcBef>
                  <a:spcPct val="0"/>
                </a:spcBef>
              </a:pPr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745" indent="-2879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1915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682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448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4214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980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746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2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D66ED3-E505-468E-96EE-0E198880E5ED}" type="slidenum">
              <a:rPr lang="ru-RU" altLang="ru-RU" smtClean="0"/>
              <a:pPr>
                <a:spcBef>
                  <a:spcPct val="0"/>
                </a:spcBef>
              </a:pPr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745" indent="-2879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1915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682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448" indent="-230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4214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980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746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512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251112-CE4E-4998-BA94-19B98E0BC452}" type="slidenum">
              <a:rPr lang="ru-RU" altLang="ru-RU" smtClean="0"/>
              <a:pPr>
                <a:spcBef>
                  <a:spcPct val="0"/>
                </a:spcBef>
              </a:pPr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4E3F-B499-4DF2-8CB5-1EC4A8511758}" type="datetimeFigureOut">
              <a:rPr lang="ru-RU" altLang="ru-RU"/>
              <a:pPr>
                <a:defRPr/>
              </a:pPr>
              <a:t>31.03.2026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50BCB-BC71-46F7-BB24-C691298961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28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809E5-14B8-4574-9E4E-CBEF065A879F}" type="datetimeFigureOut">
              <a:rPr lang="ru-RU" altLang="ru-RU"/>
              <a:pPr>
                <a:defRPr/>
              </a:pPr>
              <a:t>31.03.2026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6E49F-9002-4757-BF28-33E429149F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346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BE6DD-CFE0-4373-9BF8-1639264AD375}" type="datetimeFigureOut">
              <a:rPr lang="ru-RU" altLang="ru-RU"/>
              <a:pPr>
                <a:defRPr/>
              </a:pPr>
              <a:t>31.03.2026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D47D3-D60D-4E08-AD2E-CB639CA9F8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67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4B6999-A295-4B45-BC39-4A933345B194}" type="datetimeFigureOut">
              <a:rPr lang="ru-RU"/>
              <a:pPr>
                <a:defRPr/>
              </a:pPr>
              <a:t>31.03.2026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089BE-9D05-4796-913D-ADD1906C35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195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1963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5382A2-0C1F-459A-B956-B08E97100BD2}" type="datetimeFigureOut">
              <a:rPr lang="ru-RU"/>
              <a:pPr>
                <a:defRPr/>
              </a:pPr>
              <a:t>31.03.2026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1638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BF2CC-8FDA-4DAB-A63C-86A419F583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263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2A4D14-C8BD-444D-9290-96D52CAFDABE}" type="datetimeFigureOut">
              <a:rPr lang="ru-RU"/>
              <a:pPr>
                <a:defRPr/>
              </a:pPr>
              <a:t>31.03.2026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317CF-4CA1-4D32-9E3C-AC4D0184EA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977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1963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30A307-4EAB-46EB-A28A-1CA255B2B4A1}" type="datetimeFigureOut">
              <a:rPr lang="ru-RU"/>
              <a:pPr>
                <a:defRPr/>
              </a:pPr>
              <a:t>31.03.2026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1638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12FCE-166D-46C7-B64A-655D808D4B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9682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Дата 6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1963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9FA8FF-6215-4853-8A46-05449769589A}" type="datetimeFigureOut">
              <a:rPr lang="ru-RU"/>
              <a:pPr>
                <a:defRPr/>
              </a:pPr>
              <a:t>31.03.2026</a:t>
            </a:fld>
            <a:endParaRPr lang="ru-RU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1638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E0820-196D-4672-96CC-AA1773F900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6299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B1DE42-D9A6-469B-AFE0-AAAA634A2A5F}" type="datetimeFigureOut">
              <a:rPr lang="ru-RU"/>
              <a:pPr>
                <a:defRPr/>
              </a:pPr>
              <a:t>31.03.2026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42F1-BD27-4A0B-929F-7577CD8369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107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0F345-EDD5-4720-8AF9-A1F8E795F306}" type="datetimeFigureOut">
              <a:rPr lang="ru-RU" altLang="ru-RU"/>
              <a:pPr>
                <a:defRPr/>
              </a:pPr>
              <a:t>31.03.2026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F563B-EC7A-44D0-9002-29DE165682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753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53419-8DD5-4EDD-8F90-5DE4AFF16689}" type="datetimeFigureOut">
              <a:rPr lang="ru-RU" altLang="ru-RU"/>
              <a:pPr>
                <a:defRPr/>
              </a:pPr>
              <a:t>31.03.2026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B31A6-9BFE-40F1-9EB0-917F7DBA39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249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10BF4-7EF3-4101-8036-8116DA81087B}" type="datetimeFigureOut">
              <a:rPr lang="ru-RU" altLang="ru-RU"/>
              <a:pPr>
                <a:defRPr/>
              </a:pPr>
              <a:t>31.03.2026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CF652-FA89-40D0-ABD6-AA57732685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067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AB3B5-A47D-48FD-AF19-BC82CAB1C289}" type="datetimeFigureOut">
              <a:rPr lang="ru-RU" altLang="ru-RU"/>
              <a:pPr>
                <a:defRPr/>
              </a:pPr>
              <a:t>31.03.2026</a:t>
            </a:fld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D157E-C243-4E95-881C-C511850734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133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E1564-E6EA-4613-BD44-CA4C1542BF6D}" type="datetimeFigureOut">
              <a:rPr lang="ru-RU" altLang="ru-RU"/>
              <a:pPr>
                <a:defRPr/>
              </a:pPr>
              <a:t>31.03.2026</a:t>
            </a:fld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6F89B-2A16-42FC-B740-6C8476F554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697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61962-DF5F-4963-91BD-0634C839EC39}" type="datetimeFigureOut">
              <a:rPr lang="ru-RU" altLang="ru-RU"/>
              <a:pPr>
                <a:defRPr/>
              </a:pPr>
              <a:t>31.03.2026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DBCE3-92A9-4560-AC94-17D8847003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80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2BA29-4FAF-476F-B555-86F7E11A6CFF}" type="datetimeFigureOut">
              <a:rPr lang="ru-RU" altLang="ru-RU"/>
              <a:pPr>
                <a:defRPr/>
              </a:pPr>
              <a:t>31.03.2026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4B5CB-FD01-4A83-B66E-F0ED62BDD7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970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76E5A-9286-49B5-8251-BEA6ACD0B99C}" type="datetimeFigureOut">
              <a:rPr lang="ru-RU" altLang="ru-RU"/>
              <a:pPr>
                <a:defRPr/>
              </a:pPr>
              <a:t>31.03.2026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37605-1379-42B0-B6EB-BC1966131C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797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9F5C469F-39F2-4D11-96EB-0C154E8AEF63}" type="datetimeFigureOut">
              <a:rPr lang="ru-RU" altLang="ru-RU"/>
              <a:pPr>
                <a:defRPr/>
              </a:pPr>
              <a:t>31.03.2026</a:t>
            </a:fld>
            <a:endParaRPr lang="ru-RU" altLang="ru-RU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491F3B8-F921-443C-83D8-02E6903D60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2" r:id="rId1"/>
    <p:sldLayoutId id="2147485423" r:id="rId2"/>
    <p:sldLayoutId id="2147485424" r:id="rId3"/>
    <p:sldLayoutId id="2147485425" r:id="rId4"/>
    <p:sldLayoutId id="2147485426" r:id="rId5"/>
    <p:sldLayoutId id="2147485427" r:id="rId6"/>
    <p:sldLayoutId id="2147485428" r:id="rId7"/>
    <p:sldLayoutId id="2147485429" r:id="rId8"/>
    <p:sldLayoutId id="2147485430" r:id="rId9"/>
    <p:sldLayoutId id="2147485431" r:id="rId10"/>
    <p:sldLayoutId id="21474854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9" name="Дата 8"/>
          <p:cNvSpPr>
            <a:spLocks noGrp="1"/>
          </p:cNvSpPr>
          <p:nvPr>
            <p:ph type="dt" sz="half" idx="2"/>
          </p:nvPr>
        </p:nvSpPr>
        <p:spPr>
          <a:xfrm>
            <a:off x="5562600" y="6513513"/>
            <a:ext cx="3001963" cy="274637"/>
          </a:xfrm>
          <a:prstGeom prst="rect">
            <a:avLst/>
          </a:prstGeom>
        </p:spPr>
        <p:txBody>
          <a:bodyPr vert="horz" rtlCol="0"/>
          <a:lstStyle>
            <a:lvl1pPr eaLnBrk="1" hangingPunct="1">
              <a:defRPr sz="1300">
                <a:solidFill>
                  <a:schemeClr val="bg2">
                    <a:tint val="60000"/>
                    <a:satMod val="155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DC20952C-CE19-44A3-99BA-FE1533F3C82B}" type="datetimeFigureOut">
              <a:rPr lang="ru-RU"/>
              <a:pPr>
                <a:defRPr/>
              </a:pPr>
              <a:t>31.03.2026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>
          <a:xfrm>
            <a:off x="8639175" y="6513513"/>
            <a:ext cx="46355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DFE0D4"/>
                </a:solidFill>
              </a:defRPr>
            </a:lvl1pPr>
          </a:lstStyle>
          <a:p>
            <a:pPr>
              <a:defRPr/>
            </a:pPr>
            <a:fld id="{B916536B-849A-4361-8F6F-B34DDC23BB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1600200" y="6513513"/>
            <a:ext cx="3906838" cy="274637"/>
          </a:xfrm>
          <a:prstGeom prst="rect">
            <a:avLst/>
          </a:prstGeom>
        </p:spPr>
        <p:txBody>
          <a:bodyPr vert="horz" rtlCol="0"/>
          <a:lstStyle>
            <a:lvl1pPr algn="r" eaLnBrk="1" hangingPunct="1">
              <a:defRPr sz="1300">
                <a:solidFill>
                  <a:schemeClr val="bg2">
                    <a:tint val="60000"/>
                    <a:satMod val="155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433" r:id="rId1"/>
    <p:sldLayoutId id="2147485434" r:id="rId2"/>
    <p:sldLayoutId id="2147485435" r:id="rId3"/>
    <p:sldLayoutId id="2147485436" r:id="rId4"/>
    <p:sldLayoutId id="2147485437" r:id="rId5"/>
    <p:sldLayoutId id="2147485438" r:id="rId6"/>
  </p:sldLayoutIdLst>
  <p:txStyles>
    <p:titleStyle>
      <a:lvl1pPr marL="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Arial" pitchFamily="34" charset="0"/>
          <a:ea typeface="+mj-ea"/>
          <a:cs typeface="+mj-cs"/>
        </a:defRPr>
      </a:lvl1pPr>
      <a:lvl2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Arial" pitchFamily="34" charset="0"/>
        </a:defRPr>
      </a:lvl2pPr>
      <a:lvl3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Arial" pitchFamily="34" charset="0"/>
        </a:defRPr>
      </a:lvl3pPr>
      <a:lvl4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Arial" pitchFamily="34" charset="0"/>
        </a:defRPr>
      </a:lvl4pPr>
      <a:lvl5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Arial" pitchFamily="34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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3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ase.garant.ru/178405/#block_200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8260/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al.mtc.hse.ru/applicant-registrat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F:\Архив\2015\Фотоотчет\Фото\IMG_52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2"/>
          <p:cNvSpPr>
            <a:spLocks noChangeArrowheads="1"/>
          </p:cNvSpPr>
          <p:nvPr/>
        </p:nvSpPr>
        <p:spPr bwMode="auto">
          <a:xfrm>
            <a:off x="0" y="6238875"/>
            <a:ext cx="9166225" cy="646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 </a:t>
            </a:r>
            <a:r>
              <a:rPr lang="ru-RU" altLang="ru-RU" sz="2000" b="1" dirty="0">
                <a:solidFill>
                  <a:srgbClr val="FFFF00"/>
                </a:solidFill>
              </a:rPr>
              <a:t>«Информация об отборе в Военный учебный центр в </a:t>
            </a:r>
            <a:r>
              <a:rPr lang="ru-RU" altLang="ru-RU" sz="2000" b="1" dirty="0" smtClean="0">
                <a:solidFill>
                  <a:srgbClr val="FFFF00"/>
                </a:solidFill>
              </a:rPr>
              <a:t>2026 году</a:t>
            </a:r>
            <a:r>
              <a:rPr lang="ru-RU" altLang="ru-RU" sz="2000" b="1" dirty="0">
                <a:solidFill>
                  <a:srgbClr val="FFFF00"/>
                </a:solidFill>
              </a:rPr>
              <a:t>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800" b="1" dirty="0">
              <a:solidFill>
                <a:srgbClr val="FFFF00"/>
              </a:solidFill>
            </a:endParaRPr>
          </a:p>
        </p:txBody>
      </p:sp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882650" y="109538"/>
            <a:ext cx="75644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00"/>
                </a:solidFill>
              </a:rPr>
              <a:t>Военный учебный центр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00"/>
                </a:solidFill>
              </a:rPr>
              <a:t>при Национальном исследовательском университете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00"/>
                </a:solidFill>
              </a:rPr>
              <a:t>«Высшая школа экономики»</a:t>
            </a:r>
          </a:p>
        </p:txBody>
      </p:sp>
      <p:pic>
        <p:nvPicPr>
          <p:cNvPr id="10245" name="Picture 11" descr="C:\Users\НИЛ\Downloads\russia_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8" y="115888"/>
            <a:ext cx="7143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Z:\Военная кафедра\Гнидо\Эмблема ВУЦ\Эмблема ВУЦ с кантом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7889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кругленный прямоугольник 32"/>
          <p:cNvSpPr>
            <a:spLocks noChangeArrowheads="1"/>
          </p:cNvSpPr>
          <p:nvPr/>
        </p:nvSpPr>
        <p:spPr bwMode="auto">
          <a:xfrm>
            <a:off x="90488" y="1268413"/>
            <a:ext cx="8964612" cy="5518150"/>
          </a:xfrm>
          <a:prstGeom prst="roundRect">
            <a:avLst>
              <a:gd name="adj" fmla="val 6315"/>
            </a:avLst>
          </a:prstGeom>
          <a:solidFill>
            <a:srgbClr val="FFFFCC"/>
          </a:solidFill>
          <a:ln w="15875" cap="sq" algn="ctr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buFontTx/>
              <a:buNone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166688" y="1138238"/>
            <a:ext cx="8785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None/>
            </a:pPr>
            <a:endParaRPr lang="ru-RU" altLang="ru-RU" sz="2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1748" name="Rectangle 84"/>
          <p:cNvSpPr txBox="1">
            <a:spLocks noChangeArrowheads="1"/>
          </p:cNvSpPr>
          <p:nvPr/>
        </p:nvSpPr>
        <p:spPr bwMode="auto">
          <a:xfrm>
            <a:off x="1366838" y="239713"/>
            <a:ext cx="6575425" cy="9144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7688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3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969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FF00"/>
                </a:solidFill>
              </a:rPr>
              <a:t>Порядок подачи заявления</a:t>
            </a:r>
          </a:p>
        </p:txBody>
      </p:sp>
      <p:pic>
        <p:nvPicPr>
          <p:cNvPr id="31749" name="Picture 6" descr="IMAGE3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60350"/>
            <a:ext cx="935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11"/>
          <p:cNvSpPr txBox="1">
            <a:spLocks noChangeArrowheads="1"/>
          </p:cNvSpPr>
          <p:nvPr/>
        </p:nvSpPr>
        <p:spPr bwMode="auto">
          <a:xfrm>
            <a:off x="8244408" y="468313"/>
            <a:ext cx="54558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31751" name="Picture 7" descr="Z:\Военная кафедра\Гнидо\Эмблема ВУЦ\Эмблема ВУЦ с канто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7889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733550"/>
            <a:ext cx="8897938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кругленный прямоугольник 32"/>
          <p:cNvSpPr>
            <a:spLocks noChangeArrowheads="1"/>
          </p:cNvSpPr>
          <p:nvPr/>
        </p:nvSpPr>
        <p:spPr bwMode="auto">
          <a:xfrm>
            <a:off x="90488" y="1268413"/>
            <a:ext cx="8964612" cy="5518150"/>
          </a:xfrm>
          <a:prstGeom prst="roundRect">
            <a:avLst>
              <a:gd name="adj" fmla="val 6315"/>
            </a:avLst>
          </a:prstGeom>
          <a:solidFill>
            <a:srgbClr val="FFFFCC"/>
          </a:solidFill>
          <a:ln w="15875" cap="sq" algn="ctr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buFontTx/>
              <a:buNone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Прямоугольник 2"/>
          <p:cNvSpPr>
            <a:spLocks noChangeArrowheads="1"/>
          </p:cNvSpPr>
          <p:nvPr/>
        </p:nvSpPr>
        <p:spPr bwMode="auto">
          <a:xfrm>
            <a:off x="166688" y="1138238"/>
            <a:ext cx="8785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None/>
            </a:pPr>
            <a:endParaRPr lang="ru-RU" altLang="ru-RU" sz="2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3796" name="Rectangle 84"/>
          <p:cNvSpPr txBox="1">
            <a:spLocks noChangeArrowheads="1"/>
          </p:cNvSpPr>
          <p:nvPr/>
        </p:nvSpPr>
        <p:spPr bwMode="auto">
          <a:xfrm>
            <a:off x="1366838" y="239713"/>
            <a:ext cx="6575425" cy="9144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7688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3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969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FF00"/>
                </a:solidFill>
              </a:rPr>
              <a:t>Порядок подачи заявления</a:t>
            </a:r>
          </a:p>
        </p:txBody>
      </p:sp>
      <p:pic>
        <p:nvPicPr>
          <p:cNvPr id="33797" name="Picture 6" descr="IMAGE3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60350"/>
            <a:ext cx="935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11"/>
          <p:cNvSpPr txBox="1">
            <a:spLocks noChangeArrowheads="1"/>
          </p:cNvSpPr>
          <p:nvPr/>
        </p:nvSpPr>
        <p:spPr bwMode="auto">
          <a:xfrm>
            <a:off x="8244408" y="468313"/>
            <a:ext cx="5455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</a:rPr>
              <a:t>10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  <p:pic>
        <p:nvPicPr>
          <p:cNvPr id="33799" name="Picture 7" descr="Z:\Военная кафедра\Гнидо\Эмблема ВУЦ\Эмблема ВУЦ с канто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7889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584325"/>
            <a:ext cx="8901112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кругленный прямоугольник 32"/>
          <p:cNvSpPr>
            <a:spLocks noChangeArrowheads="1"/>
          </p:cNvSpPr>
          <p:nvPr/>
        </p:nvSpPr>
        <p:spPr bwMode="auto">
          <a:xfrm>
            <a:off x="90488" y="1268413"/>
            <a:ext cx="8964612" cy="5518150"/>
          </a:xfrm>
          <a:prstGeom prst="roundRect">
            <a:avLst>
              <a:gd name="adj" fmla="val 6315"/>
            </a:avLst>
          </a:prstGeom>
          <a:solidFill>
            <a:srgbClr val="FFFFCC"/>
          </a:solidFill>
          <a:ln w="15875" cap="sq" algn="ctr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buFontTx/>
              <a:buNone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Прямоугольник 2"/>
          <p:cNvSpPr>
            <a:spLocks noChangeArrowheads="1"/>
          </p:cNvSpPr>
          <p:nvPr/>
        </p:nvSpPr>
        <p:spPr bwMode="auto">
          <a:xfrm>
            <a:off x="166688" y="1138238"/>
            <a:ext cx="8785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None/>
            </a:pPr>
            <a:endParaRPr lang="ru-RU" altLang="ru-RU" sz="2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5844" name="Rectangle 84"/>
          <p:cNvSpPr txBox="1">
            <a:spLocks noChangeArrowheads="1"/>
          </p:cNvSpPr>
          <p:nvPr/>
        </p:nvSpPr>
        <p:spPr bwMode="auto">
          <a:xfrm>
            <a:off x="1366838" y="239713"/>
            <a:ext cx="6575425" cy="9144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7688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3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969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FF00"/>
                </a:solidFill>
              </a:rPr>
              <a:t>Порядок подачи заявления</a:t>
            </a:r>
          </a:p>
        </p:txBody>
      </p:sp>
      <p:pic>
        <p:nvPicPr>
          <p:cNvPr id="35845" name="Picture 6" descr="IMAGE3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60350"/>
            <a:ext cx="935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11"/>
          <p:cNvSpPr txBox="1">
            <a:spLocks noChangeArrowheads="1"/>
          </p:cNvSpPr>
          <p:nvPr/>
        </p:nvSpPr>
        <p:spPr bwMode="auto">
          <a:xfrm>
            <a:off x="8244408" y="468313"/>
            <a:ext cx="5455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</a:rPr>
              <a:t>11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  <p:pic>
        <p:nvPicPr>
          <p:cNvPr id="35847" name="Picture 7" descr="Z:\Военная кафедра\Гнидо\Эмблема ВУЦ\Эмблема ВУЦ с канто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7889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616075"/>
            <a:ext cx="8753475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кругленный прямоугольник 32"/>
          <p:cNvSpPr>
            <a:spLocks noChangeArrowheads="1"/>
          </p:cNvSpPr>
          <p:nvPr/>
        </p:nvSpPr>
        <p:spPr bwMode="auto">
          <a:xfrm>
            <a:off x="90488" y="1268413"/>
            <a:ext cx="8964612" cy="5518150"/>
          </a:xfrm>
          <a:prstGeom prst="roundRect">
            <a:avLst>
              <a:gd name="adj" fmla="val 6315"/>
            </a:avLst>
          </a:prstGeom>
          <a:solidFill>
            <a:srgbClr val="FFFFCC"/>
          </a:solidFill>
          <a:ln w="15875" cap="sq" algn="ctr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buFontTx/>
              <a:buNone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Прямоугольник 2"/>
          <p:cNvSpPr>
            <a:spLocks noChangeArrowheads="1"/>
          </p:cNvSpPr>
          <p:nvPr/>
        </p:nvSpPr>
        <p:spPr bwMode="auto">
          <a:xfrm>
            <a:off x="166688" y="1138238"/>
            <a:ext cx="8785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None/>
            </a:pPr>
            <a:endParaRPr lang="ru-RU" altLang="ru-RU" sz="2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7892" name="Rectangle 84"/>
          <p:cNvSpPr txBox="1">
            <a:spLocks noChangeArrowheads="1"/>
          </p:cNvSpPr>
          <p:nvPr/>
        </p:nvSpPr>
        <p:spPr bwMode="auto">
          <a:xfrm>
            <a:off x="1366838" y="239713"/>
            <a:ext cx="6575425" cy="9144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7688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3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969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FF00"/>
                </a:solidFill>
              </a:rPr>
              <a:t>Порядок подачи заявления</a:t>
            </a:r>
          </a:p>
        </p:txBody>
      </p:sp>
      <p:pic>
        <p:nvPicPr>
          <p:cNvPr id="37893" name="Picture 6" descr="IMAGE3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60350"/>
            <a:ext cx="935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11"/>
          <p:cNvSpPr txBox="1">
            <a:spLocks noChangeArrowheads="1"/>
          </p:cNvSpPr>
          <p:nvPr/>
        </p:nvSpPr>
        <p:spPr bwMode="auto">
          <a:xfrm>
            <a:off x="8244408" y="468313"/>
            <a:ext cx="5455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</a:rPr>
              <a:t>12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  <p:pic>
        <p:nvPicPr>
          <p:cNvPr id="37895" name="Picture 7" descr="Z:\Военная кафедра\Гнидо\Эмблема ВУЦ\Эмблема ВУЦ с канто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7889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536700"/>
            <a:ext cx="8772525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кругленный прямоугольник 32"/>
          <p:cNvSpPr>
            <a:spLocks noChangeArrowheads="1"/>
          </p:cNvSpPr>
          <p:nvPr/>
        </p:nvSpPr>
        <p:spPr bwMode="auto">
          <a:xfrm>
            <a:off x="90488" y="1268413"/>
            <a:ext cx="8964612" cy="5518150"/>
          </a:xfrm>
          <a:prstGeom prst="roundRect">
            <a:avLst>
              <a:gd name="adj" fmla="val 6315"/>
            </a:avLst>
          </a:prstGeom>
          <a:solidFill>
            <a:srgbClr val="FFFFCC"/>
          </a:solidFill>
          <a:ln w="15875" cap="sq" algn="ctr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buFontTx/>
              <a:buNone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9" name="Прямоугольник 2"/>
          <p:cNvSpPr>
            <a:spLocks noChangeArrowheads="1"/>
          </p:cNvSpPr>
          <p:nvPr/>
        </p:nvSpPr>
        <p:spPr bwMode="auto">
          <a:xfrm>
            <a:off x="166688" y="1138238"/>
            <a:ext cx="8785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None/>
            </a:pPr>
            <a:endParaRPr lang="ru-RU" altLang="ru-RU" sz="2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9940" name="Rectangle 84"/>
          <p:cNvSpPr txBox="1">
            <a:spLocks noChangeArrowheads="1"/>
          </p:cNvSpPr>
          <p:nvPr/>
        </p:nvSpPr>
        <p:spPr bwMode="auto">
          <a:xfrm>
            <a:off x="1366838" y="239713"/>
            <a:ext cx="6575425" cy="9144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7688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3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969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FF00"/>
                </a:solidFill>
              </a:rPr>
              <a:t>Порядок подачи заявления</a:t>
            </a:r>
          </a:p>
        </p:txBody>
      </p:sp>
      <p:pic>
        <p:nvPicPr>
          <p:cNvPr id="39941" name="Picture 6" descr="IMAGE3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60350"/>
            <a:ext cx="935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11"/>
          <p:cNvSpPr txBox="1">
            <a:spLocks noChangeArrowheads="1"/>
          </p:cNvSpPr>
          <p:nvPr/>
        </p:nvSpPr>
        <p:spPr bwMode="auto">
          <a:xfrm>
            <a:off x="8244408" y="468313"/>
            <a:ext cx="5455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</a:rPr>
              <a:t>13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  <p:pic>
        <p:nvPicPr>
          <p:cNvPr id="39943" name="Picture 7" descr="Z:\Военная кафедра\Гнидо\Эмблема ВУЦ\Эмблема ВУЦ с канто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7889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585913"/>
            <a:ext cx="8904287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кругленный прямоугольник 32"/>
          <p:cNvSpPr>
            <a:spLocks noChangeArrowheads="1"/>
          </p:cNvSpPr>
          <p:nvPr/>
        </p:nvSpPr>
        <p:spPr bwMode="auto">
          <a:xfrm>
            <a:off x="90488" y="1268413"/>
            <a:ext cx="8964612" cy="5518150"/>
          </a:xfrm>
          <a:prstGeom prst="roundRect">
            <a:avLst>
              <a:gd name="adj" fmla="val 6315"/>
            </a:avLst>
          </a:prstGeom>
          <a:solidFill>
            <a:srgbClr val="FFFFCC"/>
          </a:solidFill>
          <a:ln w="15875" cap="sq" algn="ctr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buFontTx/>
              <a:buNone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Прямоугольник 2"/>
          <p:cNvSpPr>
            <a:spLocks noChangeArrowheads="1"/>
          </p:cNvSpPr>
          <p:nvPr/>
        </p:nvSpPr>
        <p:spPr bwMode="auto">
          <a:xfrm>
            <a:off x="166688" y="1138238"/>
            <a:ext cx="8785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None/>
            </a:pPr>
            <a:endParaRPr lang="ru-RU" altLang="ru-RU" sz="2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988" name="Rectangle 84"/>
          <p:cNvSpPr txBox="1">
            <a:spLocks noChangeArrowheads="1"/>
          </p:cNvSpPr>
          <p:nvPr/>
        </p:nvSpPr>
        <p:spPr bwMode="auto">
          <a:xfrm>
            <a:off x="1366838" y="239713"/>
            <a:ext cx="6575425" cy="9144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7688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3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969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FF00"/>
                </a:solidFill>
              </a:rPr>
              <a:t>Порядок подачи заявления</a:t>
            </a:r>
          </a:p>
        </p:txBody>
      </p:sp>
      <p:pic>
        <p:nvPicPr>
          <p:cNvPr id="41989" name="Picture 6" descr="IMAGE3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60350"/>
            <a:ext cx="935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11"/>
          <p:cNvSpPr txBox="1">
            <a:spLocks noChangeArrowheads="1"/>
          </p:cNvSpPr>
          <p:nvPr/>
        </p:nvSpPr>
        <p:spPr bwMode="auto">
          <a:xfrm>
            <a:off x="8244408" y="468313"/>
            <a:ext cx="54558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</a:rPr>
              <a:t>14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  <p:pic>
        <p:nvPicPr>
          <p:cNvPr id="41991" name="Picture 7" descr="Z:\Военная кафедра\Гнидо\Эмблема ВУЦ\Эмблема ВУЦ с канто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7889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554163"/>
            <a:ext cx="8796337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кругленный прямоугольник 32"/>
          <p:cNvSpPr>
            <a:spLocks noChangeArrowheads="1"/>
          </p:cNvSpPr>
          <p:nvPr/>
        </p:nvSpPr>
        <p:spPr bwMode="auto">
          <a:xfrm>
            <a:off x="90488" y="1268413"/>
            <a:ext cx="8964612" cy="5518150"/>
          </a:xfrm>
          <a:prstGeom prst="roundRect">
            <a:avLst>
              <a:gd name="adj" fmla="val 6315"/>
            </a:avLst>
          </a:prstGeom>
          <a:solidFill>
            <a:srgbClr val="FFFFCC"/>
          </a:solidFill>
          <a:ln w="15875" cap="sq" algn="ctr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buFontTx/>
              <a:buNone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5" name="Прямоугольник 2"/>
          <p:cNvSpPr>
            <a:spLocks noChangeArrowheads="1"/>
          </p:cNvSpPr>
          <p:nvPr/>
        </p:nvSpPr>
        <p:spPr bwMode="auto">
          <a:xfrm>
            <a:off x="166688" y="1138238"/>
            <a:ext cx="8785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None/>
            </a:pPr>
            <a:endParaRPr lang="ru-RU" altLang="ru-RU" sz="2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4036" name="Rectangle 84"/>
          <p:cNvSpPr txBox="1">
            <a:spLocks noChangeArrowheads="1"/>
          </p:cNvSpPr>
          <p:nvPr/>
        </p:nvSpPr>
        <p:spPr bwMode="auto">
          <a:xfrm>
            <a:off x="1366838" y="239713"/>
            <a:ext cx="6575425" cy="9144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7688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3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969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FF00"/>
                </a:solidFill>
              </a:rPr>
              <a:t>Порядок подачи заявления</a:t>
            </a:r>
          </a:p>
        </p:txBody>
      </p:sp>
      <p:pic>
        <p:nvPicPr>
          <p:cNvPr id="44037" name="Picture 6" descr="IMAGE3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60350"/>
            <a:ext cx="935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11"/>
          <p:cNvSpPr txBox="1">
            <a:spLocks noChangeArrowheads="1"/>
          </p:cNvSpPr>
          <p:nvPr/>
        </p:nvSpPr>
        <p:spPr bwMode="auto">
          <a:xfrm>
            <a:off x="8244408" y="468313"/>
            <a:ext cx="5455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</a:rPr>
              <a:t>15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  <p:pic>
        <p:nvPicPr>
          <p:cNvPr id="44039" name="Picture 7" descr="Z:\Военная кафедра\Гнидо\Эмблема ВУЦ\Эмблема ВУЦ с канто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7889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667" y="1527833"/>
            <a:ext cx="9000118" cy="52587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Скругленный прямоугольник 32"/>
          <p:cNvSpPr>
            <a:spLocks noChangeArrowheads="1"/>
          </p:cNvSpPr>
          <p:nvPr/>
        </p:nvSpPr>
        <p:spPr bwMode="auto">
          <a:xfrm>
            <a:off x="90488" y="933450"/>
            <a:ext cx="8964612" cy="5924550"/>
          </a:xfrm>
          <a:prstGeom prst="roundRect">
            <a:avLst>
              <a:gd name="adj" fmla="val 6315"/>
            </a:avLst>
          </a:prstGeom>
          <a:solidFill>
            <a:srgbClr val="FFFFCC"/>
          </a:solidFill>
          <a:ln w="15875" cap="sq" algn="ctr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  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     </a:t>
            </a:r>
          </a:p>
        </p:txBody>
      </p:sp>
      <p:sp>
        <p:nvSpPr>
          <p:cNvPr id="54275" name="Прямоугольник 2"/>
          <p:cNvSpPr>
            <a:spLocks noChangeArrowheads="1"/>
          </p:cNvSpPr>
          <p:nvPr/>
        </p:nvSpPr>
        <p:spPr bwMode="auto">
          <a:xfrm>
            <a:off x="282575" y="1077913"/>
            <a:ext cx="8713788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</a:pPr>
            <a:r>
              <a:rPr lang="ru-RU" altLang="ru-RU" sz="1600">
                <a:latin typeface="Calibri" panose="020F0502020204030204" pitchFamily="34" charset="0"/>
              </a:rPr>
              <a:t>43. До начала предварительного освидетельствования граждане, поступающие в военно-учебные заведения (учебные заведения), проходят в медицинских организациях государственной и муниципальной систем здравоохранения следующие обязательные диагностические исследования:</a:t>
            </a: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</a:pPr>
            <a:r>
              <a:rPr lang="ru-RU" altLang="ru-RU" sz="1600" b="1">
                <a:latin typeface="Calibri" panose="020F0502020204030204" pitchFamily="34" charset="0"/>
              </a:rPr>
              <a:t>флюорография </a:t>
            </a:r>
            <a:r>
              <a:rPr lang="ru-RU" altLang="ru-RU" sz="1600">
                <a:latin typeface="Calibri" panose="020F0502020204030204" pitchFamily="34" charset="0"/>
              </a:rPr>
              <a:t>(рентгенография) легких в 2 проекциях (если она не проводилась или если в медицинских документах отсутствуют сведения о данном исследовании в течение последних 6 месяцев) с обязательным представлением при освидетельствовании флюорограмм (рентгенограмм);</a:t>
            </a: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</a:pPr>
            <a:r>
              <a:rPr lang="ru-RU" altLang="ru-RU" sz="1600" b="1">
                <a:latin typeface="Calibri" panose="020F0502020204030204" pitchFamily="34" charset="0"/>
              </a:rPr>
              <a:t>рентгенография придаточных пазух носа</a:t>
            </a:r>
            <a:r>
              <a:rPr lang="ru-RU" altLang="ru-RU" sz="1600">
                <a:latin typeface="Calibri" panose="020F0502020204030204" pitchFamily="34" charset="0"/>
              </a:rPr>
              <a:t>;</a:t>
            </a: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</a:pPr>
            <a:r>
              <a:rPr lang="ru-RU" altLang="ru-RU" sz="1600" b="1">
                <a:latin typeface="Calibri" panose="020F0502020204030204" pitchFamily="34" charset="0"/>
              </a:rPr>
              <a:t>общий (клинический) анализ крови</a:t>
            </a:r>
            <a:r>
              <a:rPr lang="ru-RU" altLang="ru-RU" sz="1600">
                <a:latin typeface="Calibri" panose="020F0502020204030204" pitchFamily="34" charset="0"/>
              </a:rPr>
              <a:t>;</a:t>
            </a: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</a:pPr>
            <a:r>
              <a:rPr lang="ru-RU" altLang="ru-RU" sz="1600" b="1">
                <a:latin typeface="Calibri" panose="020F0502020204030204" pitchFamily="34" charset="0"/>
              </a:rPr>
              <a:t>общий анализ мочи</a:t>
            </a:r>
            <a:r>
              <a:rPr lang="ru-RU" altLang="ru-RU" sz="1600">
                <a:latin typeface="Calibri" panose="020F0502020204030204" pitchFamily="34" charset="0"/>
              </a:rPr>
              <a:t>;</a:t>
            </a: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</a:pPr>
            <a:r>
              <a:rPr lang="ru-RU" altLang="ru-RU" sz="1600" b="1">
                <a:latin typeface="Calibri" panose="020F0502020204030204" pitchFamily="34" charset="0"/>
              </a:rPr>
              <a:t>электрокардиография в покое и с физическими упражнениями</a:t>
            </a:r>
            <a:r>
              <a:rPr lang="ru-RU" altLang="ru-RU" sz="1600">
                <a:latin typeface="Calibri" panose="020F0502020204030204" pitchFamily="34" charset="0"/>
              </a:rPr>
              <a:t>;</a:t>
            </a: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</a:pPr>
            <a:r>
              <a:rPr lang="ru-RU" altLang="ru-RU" sz="1600" b="1">
                <a:latin typeface="Calibri" panose="020F0502020204030204" pitchFamily="34" charset="0"/>
              </a:rPr>
              <a:t>исследование на наркотические средства</a:t>
            </a:r>
            <a:r>
              <a:rPr lang="ru-RU" altLang="ru-RU" sz="1600">
                <a:latin typeface="Calibri" panose="020F0502020204030204" pitchFamily="34" charset="0"/>
              </a:rPr>
              <a:t>  (</a:t>
            </a:r>
            <a:r>
              <a:rPr lang="ru-RU" altLang="ru-RU" sz="2000" u="sng">
                <a:latin typeface="Calibri" panose="020F0502020204030204" pitchFamily="34" charset="0"/>
              </a:rPr>
              <a:t>направление кафедра не выдает);</a:t>
            </a:r>
            <a:endParaRPr lang="ru-RU" altLang="ru-RU" sz="1600" u="sng"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</a:pPr>
            <a:r>
              <a:rPr lang="ru-RU" altLang="ru-RU" sz="1600" b="1">
                <a:latin typeface="Calibri" panose="020F0502020204030204" pitchFamily="34" charset="0"/>
              </a:rPr>
              <a:t>исследование крови на антитела к вирусу иммунодефицита человека, маркеры гепатита "В" и "С", серологические реакции на сифилис (</a:t>
            </a:r>
            <a:r>
              <a:rPr lang="ru-RU" altLang="ru-RU" sz="2000" u="sng">
                <a:latin typeface="Calibri" panose="020F0502020204030204" pitchFamily="34" charset="0"/>
              </a:rPr>
              <a:t>направление кафедра не выдает).</a:t>
            </a:r>
            <a:endParaRPr lang="ru-RU" altLang="ru-RU" sz="2000"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</a:pPr>
            <a:r>
              <a:rPr lang="ru-RU" altLang="ru-RU" sz="1600">
                <a:latin typeface="Calibri" panose="020F0502020204030204" pitchFamily="34" charset="0"/>
              </a:rPr>
              <a:t>Министерство обороны Российской Федерации, другие федеральные органы исполнительной власти, в которых </a:t>
            </a:r>
            <a:r>
              <a:rPr lang="ru-RU" altLang="ru-RU" sz="1600" b="1">
                <a:latin typeface="Calibri" panose="020F0502020204030204" pitchFamily="34" charset="0"/>
                <a:hlinkClick r:id="rId3"/>
              </a:rPr>
              <a:t>федеральным законом</a:t>
            </a:r>
            <a:r>
              <a:rPr lang="ru-RU" altLang="ru-RU" sz="1600" b="1">
                <a:latin typeface="Calibri" panose="020F0502020204030204" pitchFamily="34" charset="0"/>
              </a:rPr>
              <a:t> </a:t>
            </a:r>
            <a:r>
              <a:rPr lang="ru-RU" altLang="ru-RU" sz="1600">
                <a:latin typeface="Calibri" panose="020F0502020204030204" pitchFamily="34" charset="0"/>
              </a:rPr>
              <a:t>предусмотрена военная служба (приравненная служба), могут устанавливать перечни дополнительных обязательных диагностических исследований, проводимых до начала предварительного освидетельствования указанных граждан.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/>
          </a:p>
        </p:txBody>
      </p:sp>
      <p:sp>
        <p:nvSpPr>
          <p:cNvPr id="54276" name="Rectangle 84"/>
          <p:cNvSpPr txBox="1">
            <a:spLocks noChangeArrowheads="1"/>
          </p:cNvSpPr>
          <p:nvPr/>
        </p:nvSpPr>
        <p:spPr bwMode="auto">
          <a:xfrm>
            <a:off x="1182688" y="127000"/>
            <a:ext cx="6913562" cy="78105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7688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3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969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FFFF00"/>
                </a:solidFill>
              </a:rPr>
              <a:t>Постановление Правительства РФ от 4 июля 2013 г. N 565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FFFF00"/>
                </a:solidFill>
              </a:rPr>
              <a:t>Об утверждении Положения о военно-врачебной экспертизе</a:t>
            </a:r>
          </a:p>
        </p:txBody>
      </p:sp>
      <p:pic>
        <p:nvPicPr>
          <p:cNvPr id="54277" name="Picture 6" descr="IMAGE3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60350"/>
            <a:ext cx="9350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 Box 11"/>
          <p:cNvSpPr txBox="1">
            <a:spLocks noChangeArrowheads="1"/>
          </p:cNvSpPr>
          <p:nvPr/>
        </p:nvSpPr>
        <p:spPr bwMode="auto">
          <a:xfrm>
            <a:off x="8172450" y="468313"/>
            <a:ext cx="6175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</a:rPr>
              <a:t>16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  <p:pic>
        <p:nvPicPr>
          <p:cNvPr id="54279" name="Picture 7" descr="Z:\Военная кафедра\Гнидо\Эмблема ВУЦ\Эмблема ВУЦ с кантом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7889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кругленный прямоугольник 32"/>
          <p:cNvSpPr>
            <a:spLocks noChangeArrowheads="1"/>
          </p:cNvSpPr>
          <p:nvPr/>
        </p:nvSpPr>
        <p:spPr bwMode="auto">
          <a:xfrm>
            <a:off x="90488" y="1196975"/>
            <a:ext cx="8964612" cy="5661025"/>
          </a:xfrm>
          <a:prstGeom prst="roundRect">
            <a:avLst>
              <a:gd name="adj" fmla="val 6315"/>
            </a:avLst>
          </a:prstGeom>
          <a:solidFill>
            <a:srgbClr val="FFFFCC"/>
          </a:solidFill>
          <a:ln w="15875" cap="sq" algn="ctr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кандидата для поступления в Военный учебный центр при НИУ ВШЭ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Студент Иванов Иван Иванович, 1 июля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2006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рождения, с 01 сентября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обучается на 1 курсе по основной образовательной программе высшего образования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«Компьютерные науки и анализ данных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направлению обучения 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01.03.02 Прикладная математика и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факультета компьютерных наук.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Иванов И.И. зарекомендовал себя ответственным студентом.</a:t>
            </a:r>
          </a:p>
          <a:p>
            <a:pPr algn="just"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Средний балл успеваемости за 3 модуля составляет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9,15 баллов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указывается.</a:t>
            </a:r>
          </a:p>
          <a:p>
            <a:pPr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Общественная активность и основные моральные качества:	</a:t>
            </a:r>
          </a:p>
          <a:p>
            <a:pPr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участие в общественной жизни учебного коллектива, организаторские способности и особенности в общении;</a:t>
            </a:r>
          </a:p>
          <a:p>
            <a:pPr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склонность к военно-профессиональной деятельности, стремление приобрести и совершенствовать знания, навыки и умения, связанные с ней;</a:t>
            </a:r>
          </a:p>
          <a:p>
            <a:pPr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основные интересы и увлечения, спортивные достижения.</a:t>
            </a:r>
          </a:p>
          <a:p>
            <a:pPr algn="just"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Другие наиболее характерные положительные и отрицательные свойства личности и вывод о целесообразности направления для поступления в Военный учебный центр.</a:t>
            </a:r>
          </a:p>
          <a:p>
            <a:pPr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Руководитель, заместитель руководителя, начальник отдела сопровождения учебного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                                          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Дата, Подпись</a:t>
            </a:r>
          </a:p>
          <a:p>
            <a:pPr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М.П.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3" name="Rectangle 84"/>
          <p:cNvSpPr txBox="1">
            <a:spLocks noChangeArrowheads="1"/>
          </p:cNvSpPr>
          <p:nvPr/>
        </p:nvSpPr>
        <p:spPr bwMode="auto">
          <a:xfrm>
            <a:off x="1300163" y="138113"/>
            <a:ext cx="6575425" cy="9144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7688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3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969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00"/>
                </a:solidFill>
              </a:rPr>
              <a:t>Характеристика из деканата, заверенная деканом, либо заместителем декана, либо начальником учебной части факультета и печатью факульте</a:t>
            </a:r>
            <a:r>
              <a:rPr lang="ru-RU" altLang="ru-RU" sz="1800">
                <a:solidFill>
                  <a:srgbClr val="FFFF00"/>
                </a:solidFill>
              </a:rPr>
              <a:t>та</a:t>
            </a:r>
            <a:endParaRPr lang="ru-RU" altLang="ru-RU" sz="2400" b="1">
              <a:solidFill>
                <a:srgbClr val="FFFF00"/>
              </a:solidFill>
            </a:endParaRPr>
          </a:p>
        </p:txBody>
      </p:sp>
      <p:pic>
        <p:nvPicPr>
          <p:cNvPr id="51204" name="Picture 6" descr="IMAGE3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60350"/>
            <a:ext cx="935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11"/>
          <p:cNvSpPr txBox="1">
            <a:spLocks noChangeArrowheads="1"/>
          </p:cNvSpPr>
          <p:nvPr/>
        </p:nvSpPr>
        <p:spPr bwMode="auto">
          <a:xfrm>
            <a:off x="8278813" y="468313"/>
            <a:ext cx="511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</a:rPr>
              <a:t>17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  <p:pic>
        <p:nvPicPr>
          <p:cNvPr id="51206" name="Picture 7" descr="Z:\Военная кафедра\Гнидо\Эмблема ВУЦ\Эмблема ВУЦ с канто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7889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Прямоугольник 2"/>
          <p:cNvSpPr>
            <a:spLocks noChangeArrowheads="1"/>
          </p:cNvSpPr>
          <p:nvPr/>
        </p:nvSpPr>
        <p:spPr bwMode="auto">
          <a:xfrm>
            <a:off x="323850" y="26988"/>
            <a:ext cx="8640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Заявление установленного образца с подписью и контактными телефонами.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95288"/>
            <a:ext cx="5041900" cy="646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44A6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кругленный прямоугольник 32"/>
          <p:cNvSpPr>
            <a:spLocks noChangeArrowheads="1"/>
          </p:cNvSpPr>
          <p:nvPr/>
        </p:nvSpPr>
        <p:spPr bwMode="auto">
          <a:xfrm>
            <a:off x="90488" y="871538"/>
            <a:ext cx="8964612" cy="5915025"/>
          </a:xfrm>
          <a:prstGeom prst="roundRect">
            <a:avLst>
              <a:gd name="adj" fmla="val 6315"/>
            </a:avLst>
          </a:prstGeom>
          <a:solidFill>
            <a:srgbClr val="FFFFCC"/>
          </a:solidFill>
          <a:ln w="15875" cap="sq" algn="ctr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  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     </a:t>
            </a:r>
          </a:p>
        </p:txBody>
      </p:sp>
      <p:pic>
        <p:nvPicPr>
          <p:cNvPr id="12291" name="Picture 6" descr="IMAGE31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03188"/>
            <a:ext cx="9350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11"/>
          <p:cNvSpPr txBox="1">
            <a:spLocks noChangeArrowheads="1"/>
          </p:cNvSpPr>
          <p:nvPr/>
        </p:nvSpPr>
        <p:spPr bwMode="auto">
          <a:xfrm>
            <a:off x="8316913" y="188913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2293" name="Rectangle 84"/>
          <p:cNvSpPr>
            <a:spLocks noChangeArrowheads="1"/>
          </p:cNvSpPr>
          <p:nvPr/>
        </p:nvSpPr>
        <p:spPr bwMode="auto">
          <a:xfrm>
            <a:off x="1000125" y="71438"/>
            <a:ext cx="6985000" cy="7143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FFFF00"/>
                </a:solidFill>
              </a:rPr>
              <a:t>Кто имеет право обучаться в ВУЦ</a:t>
            </a:r>
            <a:endParaRPr lang="ru-RU" altLang="ru-RU" sz="2400" b="1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32"/>
          <p:cNvSpPr>
            <a:spLocks noChangeArrowheads="1"/>
          </p:cNvSpPr>
          <p:nvPr/>
        </p:nvSpPr>
        <p:spPr bwMode="auto">
          <a:xfrm flipV="1">
            <a:off x="295275" y="6858000"/>
            <a:ext cx="587375" cy="46038"/>
          </a:xfrm>
          <a:prstGeom prst="roundRect">
            <a:avLst>
              <a:gd name="adj" fmla="val 6313"/>
            </a:avLst>
          </a:prstGeom>
          <a:solidFill>
            <a:schemeClr val="accent4">
              <a:lumMod val="60000"/>
              <a:lumOff val="40000"/>
              <a:alpha val="85097"/>
            </a:schemeClr>
          </a:solidFill>
          <a:ln w="15875" cap="sq" algn="ctr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ru-RU" sz="2400" dirty="0">
                <a:latin typeface="Arial" charset="0"/>
              </a:rPr>
              <a:t> </a:t>
            </a:r>
          </a:p>
        </p:txBody>
      </p:sp>
      <p:sp>
        <p:nvSpPr>
          <p:cNvPr id="12295" name="TextBox 30"/>
          <p:cNvSpPr txBox="1">
            <a:spLocks noChangeArrowheads="1"/>
          </p:cNvSpPr>
          <p:nvPr/>
        </p:nvSpPr>
        <p:spPr bwMode="auto">
          <a:xfrm>
            <a:off x="3923928" y="936625"/>
            <a:ext cx="52200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 u="sng" dirty="0">
                <a:hlinkClick r:id="rId3"/>
              </a:rPr>
              <a:t>Федеральный закон от 28.03.1998 N 53-ФЗ (ред. от 30.12.2021) "О воинской обязанности и военной службе"</a:t>
            </a:r>
            <a:endParaRPr lang="ru-RU" altLang="ru-RU" sz="1800" dirty="0"/>
          </a:p>
        </p:txBody>
      </p:sp>
      <p:sp>
        <p:nvSpPr>
          <p:cNvPr id="12296" name="TextBox 31"/>
          <p:cNvSpPr txBox="1">
            <a:spLocks noChangeArrowheads="1"/>
          </p:cNvSpPr>
          <p:nvPr/>
        </p:nvSpPr>
        <p:spPr bwMode="auto">
          <a:xfrm>
            <a:off x="134938" y="1964796"/>
            <a:ext cx="9009062" cy="485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1800" b="1" dirty="0"/>
              <a:t>Статья 20. Обучение граждан по программам военной подготовки в военных учебных центрах</a:t>
            </a:r>
          </a:p>
          <a:p>
            <a:pPr>
              <a:buNone/>
            </a:pPr>
            <a:r>
              <a:rPr lang="ru-RU" sz="1800" dirty="0" smtClean="0"/>
              <a:t>4</a:t>
            </a:r>
            <a:r>
              <a:rPr lang="ru-RU" sz="1800" dirty="0"/>
              <a:t>. Гражданин, </a:t>
            </a:r>
            <a:r>
              <a:rPr lang="ru-RU" sz="1800" b="1" dirty="0">
                <a:solidFill>
                  <a:srgbClr val="FF0000"/>
                </a:solidFill>
              </a:rPr>
              <a:t>не имеющий гражданства (подданства) иностранного государства </a:t>
            </a:r>
            <a:r>
              <a:rPr lang="ru-RU" sz="1800" dirty="0">
                <a:solidFill>
                  <a:srgbClr val="FF0000"/>
                </a:solidFill>
              </a:rPr>
              <a:t>либо вида на жительство или иного документа, подтверждающего право на постоянное проживание гражданина на территории иностранного государства,</a:t>
            </a:r>
            <a:r>
              <a:rPr lang="ru-RU" sz="1800" dirty="0"/>
              <a:t> не достигший возраста 30 лет, обучающийся по очной форме обучения в федеральной государственной образовательной организации высшего образования, годный к военной службе или годный к военной службе с незначительными ограничениями по состоянию здоровья, отвечающий профессионально-психологическим требованиям, предъявляемым к конкретным военно-учетным специальностям, и прошедший в Министерстве обороны Российской Федерации конкурсный отбор, вправе заключить с Министерством обороны Российской Федерации договор об обучении в военном учебном центре при федеральной государственной образовательной организации высшего образования по программе военной подготовки офицеров запаса, программе военной подготовки сержантов, старшин запаса либо программе военной подготовки солдат, матросов запаса.</a:t>
            </a:r>
          </a:p>
        </p:txBody>
      </p:sp>
      <p:pic>
        <p:nvPicPr>
          <p:cNvPr id="12297" name="Picture 7" descr="Z:\Военная кафедра\Гнидо\Эмблема ВУЦ\Эмблема ВУЦ с канто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7889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395288" y="260350"/>
            <a:ext cx="8229600" cy="533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ru-RU" sz="14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4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РАСПОЛОЖЕНИЯ  КОПИЙ НА ОДНОМ ЛИСТЕ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8500"/>
            <a:ext cx="4176713" cy="273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44A62"/>
                  </a:outerShdw>
                </a:effectLst>
              </a14:hiddenEffects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430588"/>
            <a:ext cx="4176713" cy="342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44A62"/>
                  </a:outerShdw>
                </a:effectLst>
              </a14:hiddenEffects>
            </a:ext>
          </a:extLst>
        </p:spPr>
      </p:pic>
      <p:sp>
        <p:nvSpPr>
          <p:cNvPr id="48133" name="TextBox 1"/>
          <p:cNvSpPr txBox="1">
            <a:spLocks noChangeArrowheads="1"/>
          </p:cNvSpPr>
          <p:nvPr/>
        </p:nvSpPr>
        <p:spPr bwMode="auto">
          <a:xfrm>
            <a:off x="5219700" y="1916113"/>
            <a:ext cx="3455988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/>
              <a:t>Свидетельство о регистрации по месту пребывания </a:t>
            </a:r>
            <a:r>
              <a:rPr lang="ru-RU" altLang="ru-RU" b="1"/>
              <a:t>(если имеется)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6"/>
          <p:cNvSpPr>
            <a:spLocks noChangeArrowheads="1"/>
          </p:cNvSpPr>
          <p:nvPr/>
        </p:nvSpPr>
        <p:spPr bwMode="auto">
          <a:xfrm>
            <a:off x="1331913" y="1839913"/>
            <a:ext cx="6769100" cy="5018087"/>
          </a:xfrm>
          <a:prstGeom prst="rect">
            <a:avLst/>
          </a:prstGeom>
          <a:noFill/>
          <a:ln w="38100" algn="ctr">
            <a:solidFill>
              <a:srgbClr val="52775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mbria" panose="02040503050406030204" pitchFamily="18" charset="0"/>
            </a:endParaRPr>
          </a:p>
        </p:txBody>
      </p:sp>
      <p:sp>
        <p:nvSpPr>
          <p:cNvPr id="49155" name="Прямоугольник 5"/>
          <p:cNvSpPr>
            <a:spLocks noChangeArrowheads="1"/>
          </p:cNvSpPr>
          <p:nvPr/>
        </p:nvSpPr>
        <p:spPr bwMode="auto">
          <a:xfrm>
            <a:off x="468313" y="188913"/>
            <a:ext cx="8424862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rgbClr val="727CA3"/>
              </a:buClr>
              <a:buSzPct val="76000"/>
              <a:buFontTx/>
              <a:buNone/>
            </a:pPr>
            <a:r>
              <a:rPr lang="ru-RU" altLang="ru-RU" sz="1400" u="sng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РАСПОЛОЖЕНИЯ  КОПИЙ НА ОДНОМ ЛИСТЕ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   1</a:t>
            </a:r>
            <a:r>
              <a:rPr lang="ru-RU" altLang="ru-RU" sz="1800"/>
              <a:t>. Студенческий билет, надлежаще оформленный подписями и печатями в учебной части факультета (отделения).</a:t>
            </a:r>
            <a:endParaRPr lang="en-US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   2</a:t>
            </a:r>
            <a:r>
              <a:rPr lang="ru-RU" altLang="ru-RU" sz="1800"/>
              <a:t>. Ксерокопию разворота студенческого билета</a:t>
            </a:r>
            <a:r>
              <a:rPr lang="en-US" altLang="ru-RU" sz="1800"/>
              <a:t> </a:t>
            </a:r>
            <a:r>
              <a:rPr lang="en-US" altLang="ru-RU" sz="2000" b="1" u="sng"/>
              <a:t>(</a:t>
            </a:r>
            <a:r>
              <a:rPr lang="ru-RU" altLang="ru-RU" sz="2000" b="1" u="sng"/>
              <a:t>в середине листа А4</a:t>
            </a:r>
            <a:r>
              <a:rPr lang="en-US" altLang="ru-RU" sz="2000" b="1" u="sng"/>
              <a:t>)</a:t>
            </a:r>
            <a:r>
              <a:rPr lang="ru-RU" altLang="ru-RU" sz="2000" b="1" u="sng"/>
              <a:t>.</a:t>
            </a:r>
          </a:p>
        </p:txBody>
      </p:sp>
      <p:pic>
        <p:nvPicPr>
          <p:cNvPr id="49156" name="Picture 2" descr="C:\Users\szhugina\Desktop\преза\студенческий бил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068638"/>
            <a:ext cx="67691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Box 1"/>
          <p:cNvSpPr txBox="1">
            <a:spLocks noChangeArrowheads="1"/>
          </p:cNvSpPr>
          <p:nvPr/>
        </p:nvSpPr>
        <p:spPr bwMode="auto">
          <a:xfrm>
            <a:off x="5213350" y="3213100"/>
            <a:ext cx="2454275" cy="1778000"/>
          </a:xfrm>
          <a:prstGeom prst="rect">
            <a:avLst/>
          </a:prstGeom>
          <a:solidFill>
            <a:srgbClr val="FFFFFF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u="sng" dirty="0">
                <a:solidFill>
                  <a:srgbClr val="000000"/>
                </a:solidFill>
                <a:latin typeface="Cambria" panose="02040503050406030204" pitchFamily="18" charset="0"/>
              </a:rPr>
              <a:t>ТОЛЬКО</a:t>
            </a:r>
            <a:endParaRPr lang="en-US" altLang="ru-RU" sz="1800" u="sng" dirty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Cambria" panose="02040503050406030204" pitchFamily="18" charset="0"/>
              </a:rPr>
              <a:t>УЧЕБНЫЙ ГОД </a:t>
            </a:r>
            <a:r>
              <a:rPr lang="ru-RU" altLang="ru-RU" sz="18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20</a:t>
            </a:r>
            <a:r>
              <a:rPr lang="en-US" altLang="ru-RU" sz="18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2</a:t>
            </a:r>
            <a:r>
              <a:rPr lang="ru-RU" altLang="ru-RU" sz="18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5/20</a:t>
            </a:r>
            <a:r>
              <a:rPr lang="en-US" altLang="ru-RU" sz="18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2</a:t>
            </a:r>
            <a:r>
              <a:rPr lang="ru-RU" altLang="ru-RU" sz="18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6  </a:t>
            </a:r>
            <a:endParaRPr lang="ru-RU" altLang="ru-RU" sz="1800" b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1800" u="sng" dirty="0">
                <a:solidFill>
                  <a:srgbClr val="000000"/>
                </a:solidFill>
                <a:latin typeface="Cambria" panose="02040503050406030204" pitchFamily="18" charset="0"/>
              </a:rPr>
              <a:t>ПЕЧАТЬ ФАКУЛЬТЕТА</a:t>
            </a:r>
            <a:r>
              <a:rPr lang="en-US" altLang="ru-RU" sz="1800" u="sng" dirty="0">
                <a:solidFill>
                  <a:srgbClr val="000000"/>
                </a:solidFill>
                <a:latin typeface="Rockwell" panose="02060603020205020403" pitchFamily="18" charset="0"/>
              </a:rPr>
              <a:t>/</a:t>
            </a:r>
            <a:r>
              <a:rPr lang="ru-RU" altLang="ru-RU" sz="1800" u="sng" dirty="0">
                <a:solidFill>
                  <a:srgbClr val="000000"/>
                </a:solidFill>
              </a:rPr>
              <a:t> </a:t>
            </a:r>
            <a:r>
              <a:rPr lang="ru-RU" altLang="ru-RU" sz="1800" u="sng" dirty="0">
                <a:solidFill>
                  <a:srgbClr val="000000"/>
                </a:solidFill>
                <a:latin typeface="Cambria" panose="02040503050406030204" pitchFamily="18" charset="0"/>
              </a:rPr>
              <a:t>ПОДПИСЬ</a:t>
            </a:r>
            <a:endParaRPr lang="ru-RU" altLang="ru-RU" sz="18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1476375" y="3141663"/>
            <a:ext cx="2951163" cy="53860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00" dirty="0" smtClean="0"/>
              <a:t> «ВА ВТ»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6"/>
          <p:cNvSpPr>
            <a:spLocks noChangeArrowheads="1"/>
          </p:cNvSpPr>
          <p:nvPr/>
        </p:nvSpPr>
        <p:spPr bwMode="auto">
          <a:xfrm>
            <a:off x="684213" y="115888"/>
            <a:ext cx="82073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Clr>
                <a:srgbClr val="727CA3"/>
              </a:buClr>
              <a:buSzPct val="76000"/>
              <a:buFontTx/>
              <a:buNone/>
            </a:pPr>
            <a:r>
              <a:rPr lang="ru-RU" altLang="ru-RU" sz="1400" u="sng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РАСПОЛОЖЕНИЯ  КОПИЙ НА ОДНОМ ЛИСТЕ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1</a:t>
            </a:r>
            <a:r>
              <a:rPr lang="ru-RU" altLang="ru-RU" sz="1800"/>
              <a:t>. </a:t>
            </a:r>
            <a:r>
              <a:rPr lang="en-US" altLang="ru-RU" sz="1800"/>
              <a:t>   </a:t>
            </a:r>
            <a:r>
              <a:rPr lang="ru-RU" altLang="ru-RU" sz="1800" u="sng"/>
              <a:t>Приписное удостоверение</a:t>
            </a:r>
            <a:r>
              <a:rPr lang="ru-RU" altLang="ru-RU" sz="180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2</a:t>
            </a:r>
            <a:r>
              <a:rPr lang="ru-RU" altLang="ru-RU" sz="1800"/>
              <a:t>.</a:t>
            </a:r>
            <a:r>
              <a:rPr lang="en-US" altLang="ru-RU" sz="1800"/>
              <a:t>   </a:t>
            </a:r>
            <a:r>
              <a:rPr lang="ru-RU" altLang="ru-RU" sz="1800"/>
              <a:t> </a:t>
            </a:r>
            <a:r>
              <a:rPr lang="ru-RU" altLang="ru-RU" sz="1800" u="sng"/>
              <a:t>Ксерокопию 1-ого и 2-ого разворота приписного удостоверения</a:t>
            </a:r>
            <a:endParaRPr lang="en-US" altLang="ru-RU" sz="1800" u="sng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u="sng"/>
              <a:t>    </a:t>
            </a:r>
            <a:r>
              <a:rPr lang="ru-RU" altLang="ru-RU" sz="1800" u="sng"/>
              <a:t> (на </a:t>
            </a:r>
            <a:r>
              <a:rPr lang="en-US" altLang="ru-RU" sz="1800" u="sng"/>
              <a:t>   </a:t>
            </a:r>
            <a:r>
              <a:rPr lang="ru-RU" altLang="ru-RU" sz="1800" u="sng"/>
              <a:t>одном листе формата А-4).</a:t>
            </a:r>
          </a:p>
        </p:txBody>
      </p:sp>
      <p:pic>
        <p:nvPicPr>
          <p:cNvPr id="5017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2148"/>
          <a:stretch>
            <a:fillRect/>
          </a:stretch>
        </p:blipFill>
        <p:spPr bwMode="auto">
          <a:xfrm>
            <a:off x="827088" y="1255713"/>
            <a:ext cx="429895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44A62"/>
                  </a:outerShdw>
                </a:effectLst>
              </a14:hiddenEffects>
            </a:ext>
          </a:extLst>
        </p:spPr>
      </p:pic>
      <p:pic>
        <p:nvPicPr>
          <p:cNvPr id="5018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3833813"/>
            <a:ext cx="2151063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44A62"/>
                  </a:outerShdw>
                </a:effectLst>
              </a14:hiddenEffects>
            </a:ext>
          </a:extLst>
        </p:spPr>
      </p:pic>
      <p:pic>
        <p:nvPicPr>
          <p:cNvPr id="5018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3833813"/>
            <a:ext cx="2151062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44A62"/>
                  </a:outerShdw>
                </a:effectLst>
              </a14:hiddenEffects>
            </a:ext>
          </a:extLst>
        </p:spPr>
      </p:pic>
      <p:sp>
        <p:nvSpPr>
          <p:cNvPr id="50182" name="TextBox 6"/>
          <p:cNvSpPr txBox="1">
            <a:spLocks noChangeArrowheads="1"/>
          </p:cNvSpPr>
          <p:nvPr/>
        </p:nvSpPr>
        <p:spPr bwMode="auto">
          <a:xfrm>
            <a:off x="5580063" y="1916113"/>
            <a:ext cx="28082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ТОЛЬКО 1,2,3 СТРАНИЦА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4038" y="165550"/>
            <a:ext cx="8229600" cy="298450"/>
          </a:xfrm>
          <a:extLst/>
        </p:spPr>
        <p:txBody>
          <a:bodyPr anchor="b"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ru-RU" altLang="ru-RU" sz="1800" kern="1200" dirty="0">
                <a:solidFill>
                  <a:schemeClr val="bg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                      ВАРИАНТЫ КАРТ МЕД.ОСВИДЕТЕЛЬСТВОВАНИЯ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609600"/>
            <a:ext cx="4194175" cy="590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44A62"/>
                  </a:outerShdw>
                </a:effectLst>
              </a14:hiddenEffects>
            </a:ext>
          </a:extLst>
        </p:spPr>
      </p:pic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8963"/>
            <a:ext cx="4392613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44A6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0450" y="1700213"/>
            <a:ext cx="1593850" cy="84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8888" y="1866900"/>
            <a:ext cx="1296987" cy="95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79838" y="908050"/>
            <a:ext cx="360362" cy="73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0688" y="115188"/>
            <a:ext cx="8229600" cy="360362"/>
          </a:xfrm>
          <a:extLst/>
        </p:spPr>
        <p:txBody>
          <a:bodyPr anchor="b"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ru-RU" altLang="ru-RU" sz="1800" kern="1200" dirty="0">
                <a:solidFill>
                  <a:schemeClr val="bg1"/>
                </a:solidFill>
              </a:rPr>
              <a:t>ВАРИАНТЫ КАРТ МЕД.ОСВИДЕТЕЛЬСТВОВАНИЯ </a:t>
            </a:r>
            <a:r>
              <a:rPr lang="ru-RU" altLang="ru-RU" sz="1800" b="1" u="sng" kern="1200" dirty="0">
                <a:solidFill>
                  <a:schemeClr val="bg1"/>
                </a:solidFill>
              </a:rPr>
              <a:t>БЕЗ ФОТОГРАФИИИ</a:t>
            </a:r>
            <a:endParaRPr lang="ru-RU" altLang="ru-RU" sz="4600" b="1" u="sng" kern="1200" dirty="0">
              <a:solidFill>
                <a:schemeClr val="bg1"/>
              </a:solidFill>
            </a:endParaRP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38163"/>
            <a:ext cx="4211638" cy="578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44A62"/>
                  </a:outerShdw>
                </a:effectLst>
              </a14:hiddenEffects>
            </a:ext>
          </a:extLst>
        </p:spPr>
      </p:pic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11175"/>
            <a:ext cx="4321175" cy="581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44A6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4075" y="1268413"/>
            <a:ext cx="1943100" cy="1444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463550"/>
          </a:xfrm>
          <a:extLst/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ru-RU" altLang="ru-RU" sz="1800" kern="1200" dirty="0">
                <a:solidFill>
                  <a:schemeClr val="bg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ВАРИАНТЫ РЕЗУЛЬТАТОВ ПРОФ-ПСИХ. ОТБОРА</a:t>
            </a: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7038"/>
            <a:ext cx="4752975" cy="638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44A6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150" y="2568575"/>
            <a:ext cx="3240088" cy="2127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ИВАНОВ ИВАН ИВАНОВИЧ</a:t>
            </a:r>
          </a:p>
        </p:txBody>
      </p:sp>
      <p:sp>
        <p:nvSpPr>
          <p:cNvPr id="58373" name="TextBox 1"/>
          <p:cNvSpPr txBox="1">
            <a:spLocks noChangeArrowheads="1"/>
          </p:cNvSpPr>
          <p:nvPr/>
        </p:nvSpPr>
        <p:spPr bwMode="auto">
          <a:xfrm>
            <a:off x="5724525" y="1557338"/>
            <a:ext cx="28797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chemeClr val="bg1"/>
                </a:solidFill>
              </a:rPr>
              <a:t>ДО 18 МАЯ 2018 ГОДА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3750"/>
            <a:ext cx="8229600" cy="392113"/>
          </a:xfrm>
          <a:extLst/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ru-RU" altLang="ru-RU" sz="1800" kern="1200" dirty="0">
                <a:solidFill>
                  <a:schemeClr val="bg1"/>
                </a:solidFill>
              </a:rPr>
              <a:t>ВАРИАНТЫ РЕЗУЛЬТАТОВ ПРОФ-ПСИХ. ОТБОРА</a:t>
            </a:r>
            <a:endParaRPr lang="ru-RU" altLang="ru-RU" sz="4600" kern="1200" dirty="0">
              <a:solidFill>
                <a:schemeClr val="bg1"/>
              </a:solidFill>
            </a:endParaRP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04813"/>
            <a:ext cx="4681538" cy="645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44A6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8038" y="1057275"/>
            <a:ext cx="3095625" cy="142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75263"/>
            <a:ext cx="8229600" cy="320675"/>
          </a:xfrm>
          <a:extLst/>
        </p:spPr>
        <p:txBody>
          <a:bodyPr anchor="b"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ru-RU" altLang="ru-RU" sz="1800" kern="1200" dirty="0">
                <a:solidFill>
                  <a:schemeClr val="bg1"/>
                </a:solidFill>
              </a:rPr>
              <a:t>ВАРИАНТЫ РЕЗУЛЬТАТОВ ПРОФ-ПСИХ. ОТБОРА</a:t>
            </a:r>
            <a:endParaRPr lang="ru-RU" altLang="ru-RU" sz="4600" kern="1200" dirty="0">
              <a:solidFill>
                <a:schemeClr val="bg1"/>
              </a:solidFill>
            </a:endParaRP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4427538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44A62"/>
                  </a:outerShdw>
                </a:effectLst>
              </a14:hiddenEffects>
            </a:ext>
          </a:extLst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20713"/>
            <a:ext cx="4716462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44A6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Скругленный прямоугольник 32"/>
          <p:cNvSpPr>
            <a:spLocks noChangeArrowheads="1"/>
          </p:cNvSpPr>
          <p:nvPr/>
        </p:nvSpPr>
        <p:spPr bwMode="auto">
          <a:xfrm>
            <a:off x="90488" y="1196975"/>
            <a:ext cx="8964612" cy="5661025"/>
          </a:xfrm>
          <a:prstGeom prst="roundRect">
            <a:avLst>
              <a:gd name="adj" fmla="val 6315"/>
            </a:avLst>
          </a:prstGeom>
          <a:solidFill>
            <a:srgbClr val="FFFFCC"/>
          </a:solidFill>
          <a:ln w="15875" cap="sq" algn="ctr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/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гражданина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РФ. Ксерокопии 1-ой страницы паспорта и страницы с регистрацией (на одном листе формата А-4).</a:t>
            </a:r>
          </a:p>
          <a:p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регистрации по месту пребывания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(если имеется, ксерокопия) </a:t>
            </a:r>
          </a:p>
          <a:p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Приписное удостоверение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Ксерокопию 1-ого и 2-ого разворота приписного удостоверения (на одном листе формата А-4).</a:t>
            </a:r>
          </a:p>
          <a:p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Студенческий билет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надлежаще оформленный подписями и печатями в учебной части факультета (отделения). Ксерокопию разворота студенческого билета</a:t>
            </a:r>
          </a:p>
          <a:p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Характеристику из деканата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заверенную деканом, либо заместителем декана, либо начальником учебной части факультета и печатью факультета.</a:t>
            </a:r>
          </a:p>
          <a:p>
            <a:pPr algn="just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установленного образца с подписью и контактными телефонами.</a:t>
            </a:r>
          </a:p>
          <a:p>
            <a:pPr algn="just"/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Медицинскую карту,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заполненную установленным порядком в военном комиссариате с положительным заключением военно-врачебной комиссии и гербовой печатью.</a:t>
            </a:r>
          </a:p>
          <a:p>
            <a:pPr algn="just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Заверенную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копию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 профессионального психологического отбора (из военного комиссариата).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Справку об отсутствии судимости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083" name="Rectangle 84"/>
          <p:cNvSpPr txBox="1">
            <a:spLocks noChangeArrowheads="1"/>
          </p:cNvSpPr>
          <p:nvPr/>
        </p:nvSpPr>
        <p:spPr bwMode="auto">
          <a:xfrm>
            <a:off x="1366838" y="239713"/>
            <a:ext cx="6575425" cy="9144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7688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3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969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FF00"/>
                </a:solidFill>
              </a:rPr>
              <a:t>Перечень документов при подаче заявления</a:t>
            </a:r>
          </a:p>
        </p:txBody>
      </p:sp>
      <p:pic>
        <p:nvPicPr>
          <p:cNvPr id="46084" name="Picture 6" descr="IMAGE3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60350"/>
            <a:ext cx="935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11"/>
          <p:cNvSpPr txBox="1">
            <a:spLocks noChangeArrowheads="1"/>
          </p:cNvSpPr>
          <p:nvPr/>
        </p:nvSpPr>
        <p:spPr bwMode="auto">
          <a:xfrm>
            <a:off x="8244408" y="468313"/>
            <a:ext cx="5455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</a:rPr>
              <a:t>27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  <p:pic>
        <p:nvPicPr>
          <p:cNvPr id="46086" name="Picture 7" descr="Z:\Военная кафедра\Гнидо\Эмблема ВУЦ\Эмблема ВУЦ с канто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7889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Скругленный прямоугольник 32"/>
          <p:cNvSpPr>
            <a:spLocks noChangeArrowheads="1"/>
          </p:cNvSpPr>
          <p:nvPr/>
        </p:nvSpPr>
        <p:spPr bwMode="auto">
          <a:xfrm>
            <a:off x="90488" y="1052513"/>
            <a:ext cx="8964612" cy="5661025"/>
          </a:xfrm>
          <a:prstGeom prst="roundRect">
            <a:avLst>
              <a:gd name="adj" fmla="val 6315"/>
            </a:avLst>
          </a:prstGeom>
          <a:solidFill>
            <a:srgbClr val="FFFFCC"/>
          </a:solidFill>
          <a:ln w="15875" cap="sq" algn="ctr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  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     </a:t>
            </a:r>
          </a:p>
        </p:txBody>
      </p:sp>
      <p:pic>
        <p:nvPicPr>
          <p:cNvPr id="61443" name="Picture 6" descr="IMAGE3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03188"/>
            <a:ext cx="9350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0488" y="1557338"/>
            <a:ext cx="8864613" cy="4916959"/>
          </a:xfrm>
          <a:extLst/>
        </p:spPr>
        <p:txBody>
          <a:bodyPr anchor="b"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algn="l"/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kern="12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Преимущественное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 к обучению по программам подготовки запаса при успешном прохождении конкурсного отбора имеют дети военнослужащих, принимавших участие в СВО, а при прочих равных условиях такое право предоставляется гражданам из числа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детей-сирот;</a:t>
            </a:r>
            <a:b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детей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оставшихся без попечения родителей;</a:t>
            </a:r>
            <a:b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членов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 военнослужащих;</a:t>
            </a:r>
            <a:b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прошедших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военную службу по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призыву;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участников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детско-юношеского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  </a:t>
            </a:r>
            <a:b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патриотического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движения "ЮНАРМИЯ".</a:t>
            </a:r>
            <a:b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Освобождаются от мероприятий конкурсного отбора (за исключением определения годности по состоянию здоровья) дети, родитель (родители) которых погиб (умер), получил увечье (ранение, травму, контузию) или заболевание в ходе проведения СВО. </a:t>
            </a:r>
            <a:b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9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9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altLang="ru-RU" sz="2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ЕСТЬ ПРЕИМУЩЕСТВА</a:t>
            </a:r>
            <a:r>
              <a:rPr lang="ru-RU" altLang="ru-RU" sz="2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(ЛЬГОТА) </a:t>
            </a:r>
            <a:r>
              <a:rPr lang="ru-RU" altLang="ru-RU" sz="2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ПРЕДОСТАВИТЬ ОДТВЕРЖДАЮЩИЕ ДОКУМЕНТЫ:</a:t>
            </a:r>
            <a:br>
              <a:rPr lang="ru-RU" altLang="ru-RU" sz="2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ОРИГИНАЛЫ/С СИНИМИ ПЕЧАТЯМИ, АКТУАЛЬНЫМИ ДАТАМИ</a:t>
            </a:r>
            <a:r>
              <a:rPr lang="ru-RU" altLang="ru-RU" sz="2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200" b="1" u="sng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</a:t>
            </a:r>
            <a:r>
              <a:rPr lang="ru-RU" altLang="ru-RU" sz="2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)/ </a:t>
            </a:r>
            <a:r>
              <a:rPr lang="ru-RU" altLang="ru-RU" sz="2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КОПИИ</a:t>
            </a:r>
            <a:endParaRPr lang="ru-RU" altLang="ru-RU" sz="2200" kern="1200" dirty="0">
              <a:solidFill>
                <a:schemeClr val="tx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5" name="Text Box 11"/>
          <p:cNvSpPr txBox="1">
            <a:spLocks noChangeArrowheads="1"/>
          </p:cNvSpPr>
          <p:nvPr/>
        </p:nvSpPr>
        <p:spPr bwMode="auto">
          <a:xfrm>
            <a:off x="8316913" y="188913"/>
            <a:ext cx="431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28</a:t>
            </a:r>
            <a:endParaRPr lang="ru-RU" altLang="ru-RU" sz="1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446" name="Rectangle 84"/>
          <p:cNvSpPr>
            <a:spLocks noChangeArrowheads="1"/>
          </p:cNvSpPr>
          <p:nvPr/>
        </p:nvSpPr>
        <p:spPr bwMode="auto">
          <a:xfrm>
            <a:off x="1258888" y="115888"/>
            <a:ext cx="6770687" cy="9556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FF00"/>
                </a:solidFill>
              </a:rPr>
              <a:t>О льготах</a:t>
            </a:r>
          </a:p>
        </p:txBody>
      </p:sp>
      <p:pic>
        <p:nvPicPr>
          <p:cNvPr id="61447" name="Picture 7" descr="Z:\Военная кафедра\Гнидо\Эмблема ВУЦ\Эмблема ВУЦ с канто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4" y="223808"/>
            <a:ext cx="7889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кругленный прямоугольник 32"/>
          <p:cNvSpPr>
            <a:spLocks noChangeArrowheads="1"/>
          </p:cNvSpPr>
          <p:nvPr/>
        </p:nvSpPr>
        <p:spPr bwMode="auto">
          <a:xfrm>
            <a:off x="90488" y="1268413"/>
            <a:ext cx="8964612" cy="5518150"/>
          </a:xfrm>
          <a:prstGeom prst="roundRect">
            <a:avLst>
              <a:gd name="adj" fmla="val 6315"/>
            </a:avLst>
          </a:prstGeom>
          <a:solidFill>
            <a:srgbClr val="FFFFCC"/>
          </a:solidFill>
          <a:ln w="15875" cap="sq" algn="ctr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  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     </a:t>
            </a: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622300" y="1514476"/>
            <a:ext cx="80645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ru-RU" altLang="ru-RU" sz="2000" dirty="0"/>
              <a:t>1. Приказ Министра обороны Российской Федерации                    от 26 сентября 2020 г. № 400«Об определении Порядка приема</a:t>
            </a:r>
            <a:r>
              <a:rPr lang="en-US" altLang="ru-RU" sz="2000" dirty="0"/>
              <a:t> </a:t>
            </a:r>
            <a:r>
              <a:rPr lang="ru-RU" altLang="ru-RU" sz="2000" dirty="0"/>
              <a:t>и обучения граждан Российской Федерации в военных учебных центрах при федеральных государственных образовательных организациях высшего образования».</a:t>
            </a:r>
            <a:endParaRPr lang="en-US" altLang="ru-RU" sz="2000" dirty="0"/>
          </a:p>
          <a:p>
            <a:pPr eaLnBrk="1" hangingPunct="1">
              <a:spcBef>
                <a:spcPct val="0"/>
              </a:spcBef>
              <a:buFont typeface="Wingdings 3" panose="05040102010807070707" pitchFamily="18" charset="2"/>
              <a:buNone/>
            </a:pPr>
            <a:endParaRPr lang="en-US" altLang="ru-RU" sz="2000" dirty="0"/>
          </a:p>
          <a:p>
            <a:pPr eaLnBrk="1" hangingPunct="1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ru-RU" altLang="ru-RU" sz="2000" dirty="0"/>
              <a:t>2. Наставление </a:t>
            </a:r>
            <a:r>
              <a:rPr lang="ru-RU" altLang="ru-RU" sz="2000" dirty="0" smtClean="0"/>
              <a:t>по </a:t>
            </a:r>
            <a:r>
              <a:rPr lang="ru-RU" altLang="ru-RU" sz="2000" dirty="0"/>
              <a:t>физической подготовке в Вооруженных Силах Российской Федерации, </a:t>
            </a:r>
            <a:r>
              <a:rPr lang="ru-RU" altLang="ru-RU" sz="2000" dirty="0" smtClean="0"/>
              <a:t>введенны</a:t>
            </a:r>
            <a:r>
              <a:rPr lang="ru-RU" altLang="ru-RU" sz="2000" dirty="0"/>
              <a:t>е</a:t>
            </a:r>
            <a:r>
              <a:rPr lang="ru-RU" altLang="ru-RU" sz="2000" dirty="0" smtClean="0"/>
              <a:t> </a:t>
            </a:r>
            <a:r>
              <a:rPr lang="ru-RU" altLang="ru-RU" sz="2000" dirty="0"/>
              <a:t>в действие приказом Министра обороны Российской Федерации от 20 апреля 2023 года №</a:t>
            </a:r>
            <a:r>
              <a:rPr lang="ru-RU" altLang="ru-RU" sz="2000" dirty="0" smtClean="0"/>
              <a:t>230.</a:t>
            </a:r>
          </a:p>
          <a:p>
            <a:pPr eaLnBrk="1" hangingPunct="1">
              <a:spcBef>
                <a:spcPct val="0"/>
              </a:spcBef>
              <a:buFont typeface="Wingdings 3" panose="05040102010807070707" pitchFamily="18" charset="2"/>
              <a:buNone/>
            </a:pPr>
            <a:endParaRPr lang="ru-RU" altLang="ru-RU" sz="2000" dirty="0"/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None/>
            </a:pPr>
            <a:r>
              <a:rPr lang="ru-RU" altLang="ru-RU" sz="2000" dirty="0"/>
              <a:t>3. МЕТОДИЧЕСКИЕ РЕКОМЕНДАЦИИ 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None/>
            </a:pPr>
            <a:r>
              <a:rPr lang="ru-RU" altLang="ru-RU" sz="2000" dirty="0"/>
              <a:t>по организации деятельности военных учебных центров 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None/>
            </a:pPr>
            <a:r>
              <a:rPr lang="ru-RU" altLang="ru-RU" sz="2000" dirty="0"/>
              <a:t>при федеральных государственных образовательных 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None/>
            </a:pPr>
            <a:r>
              <a:rPr lang="ru-RU" altLang="ru-RU" sz="2000" dirty="0"/>
              <a:t>организациях высшего образования</a:t>
            </a:r>
          </a:p>
        </p:txBody>
      </p:sp>
      <p:sp>
        <p:nvSpPr>
          <p:cNvPr id="13316" name="Rectangle 84"/>
          <p:cNvSpPr txBox="1">
            <a:spLocks noChangeArrowheads="1"/>
          </p:cNvSpPr>
          <p:nvPr/>
        </p:nvSpPr>
        <p:spPr bwMode="auto">
          <a:xfrm>
            <a:off x="1366838" y="239713"/>
            <a:ext cx="6575425" cy="9144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7688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3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969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00"/>
                </a:solidFill>
              </a:rPr>
              <a:t>Руководящие документы Министерства обороны РФ</a:t>
            </a:r>
          </a:p>
        </p:txBody>
      </p:sp>
      <p:pic>
        <p:nvPicPr>
          <p:cNvPr id="13317" name="Picture 6" descr="IMAGE3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60350"/>
            <a:ext cx="935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8358188" y="468313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</a:rPr>
              <a:t>2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  <p:pic>
        <p:nvPicPr>
          <p:cNvPr id="13319" name="Picture 7" descr="Z:\Военная кафедра\Гнидо\Эмблема ВУЦ\Эмблема ВУЦ с канто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7889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F:\Архив\2015\Фотоотчет\Фото\IMG_52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2"/>
          <p:cNvSpPr>
            <a:spLocks noChangeArrowheads="1"/>
          </p:cNvSpPr>
          <p:nvPr/>
        </p:nvSpPr>
        <p:spPr bwMode="auto">
          <a:xfrm>
            <a:off x="0" y="6238875"/>
            <a:ext cx="9166225" cy="646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 </a:t>
            </a:r>
            <a:r>
              <a:rPr lang="ru-RU" altLang="ru-RU" sz="2000" b="1" dirty="0">
                <a:solidFill>
                  <a:srgbClr val="FFFF00"/>
                </a:solidFill>
              </a:rPr>
              <a:t>«Информация об отборе в Военный учебный центр в </a:t>
            </a:r>
            <a:r>
              <a:rPr lang="ru-RU" altLang="ru-RU" sz="2000" b="1" dirty="0" smtClean="0">
                <a:solidFill>
                  <a:srgbClr val="FFFF00"/>
                </a:solidFill>
              </a:rPr>
              <a:t>2026 </a:t>
            </a:r>
            <a:r>
              <a:rPr lang="ru-RU" altLang="ru-RU" sz="2000" b="1" dirty="0">
                <a:solidFill>
                  <a:srgbClr val="FFFF00"/>
                </a:solidFill>
              </a:rPr>
              <a:t>году»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800" b="1" dirty="0">
              <a:solidFill>
                <a:srgbClr val="FFFF00"/>
              </a:solidFill>
            </a:endParaRPr>
          </a:p>
        </p:txBody>
      </p:sp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882650" y="109538"/>
            <a:ext cx="75644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00"/>
                </a:solidFill>
              </a:rPr>
              <a:t>Военный учебный центр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00"/>
                </a:solidFill>
              </a:rPr>
              <a:t>при Национальном исследовательском университете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00"/>
                </a:solidFill>
              </a:rPr>
              <a:t>«Высшая школа экономики»</a:t>
            </a:r>
          </a:p>
        </p:txBody>
      </p:sp>
      <p:pic>
        <p:nvPicPr>
          <p:cNvPr id="10245" name="Picture 11" descr="C:\Users\НИЛ\Downloads\russia_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8" y="115888"/>
            <a:ext cx="7143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Z:\Военная кафедра\Гнидо\Эмблема ВУЦ\Эмблема ВУЦ с кантом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7889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5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кругленный прямоугольник 32"/>
          <p:cNvSpPr>
            <a:spLocks noChangeArrowheads="1"/>
          </p:cNvSpPr>
          <p:nvPr/>
        </p:nvSpPr>
        <p:spPr bwMode="auto">
          <a:xfrm>
            <a:off x="90488" y="936625"/>
            <a:ext cx="8964612" cy="5805488"/>
          </a:xfrm>
          <a:prstGeom prst="roundRect">
            <a:avLst>
              <a:gd name="adj" fmla="val 6315"/>
            </a:avLst>
          </a:prstGeom>
          <a:solidFill>
            <a:srgbClr val="FFFFCC"/>
          </a:solidFill>
          <a:ln w="15875" cap="sq" algn="ctr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>
              <a:spcBef>
                <a:spcPts val="0"/>
              </a:spcBef>
              <a:buNone/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Солдаты 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запаса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срок обучения </a:t>
            </a:r>
            <a:r>
              <a:rPr lang="ru-RU" alt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 года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2-го по 3-й курс, по окончанию обучения в ВУЦ – прохождение учебных сборов (июнь – июль), по окончанию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 ВТ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присвоение воинского звания рядовой с зачислением в запас, специальность:</a:t>
            </a:r>
          </a:p>
          <a:p>
            <a:pPr lvl="0" algn="just">
              <a:spcBef>
                <a:spcPts val="0"/>
              </a:spcBef>
              <a:buNone/>
              <a:defRPr/>
            </a:pPr>
            <a:endParaRPr lang="ru-RU" alt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None/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 ВТ – ВУС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225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(543)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«Оператор БПЛА» -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чел. 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None/>
              <a:defRPr/>
            </a:pPr>
            <a:endParaRPr lang="ru-RU" alt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11" descr="C:\Users\НИЛ\Downloads\russia_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8" y="115888"/>
            <a:ext cx="7143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11"/>
          <p:cNvSpPr txBox="1">
            <a:spLocks noChangeArrowheads="1"/>
          </p:cNvSpPr>
          <p:nvPr/>
        </p:nvSpPr>
        <p:spPr bwMode="auto">
          <a:xfrm>
            <a:off x="8358188" y="142875"/>
            <a:ext cx="431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413" name="Rectangle 84"/>
          <p:cNvSpPr>
            <a:spLocks noChangeArrowheads="1"/>
          </p:cNvSpPr>
          <p:nvPr/>
        </p:nvSpPr>
        <p:spPr bwMode="auto">
          <a:xfrm>
            <a:off x="1116013" y="115888"/>
            <a:ext cx="6913562" cy="7699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FF00"/>
                </a:solidFill>
              </a:rPr>
              <a:t>Плановые показатели набора на программы сержантов 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и солдат запаса </a:t>
            </a:r>
            <a:endParaRPr lang="ru-RU" altLang="ru-RU" sz="2400" b="1" dirty="0">
              <a:solidFill>
                <a:srgbClr val="FFFF00"/>
              </a:solidFill>
            </a:endParaRPr>
          </a:p>
        </p:txBody>
      </p:sp>
      <p:pic>
        <p:nvPicPr>
          <p:cNvPr id="17415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73125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6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кругленный прямоугольник 32"/>
          <p:cNvSpPr>
            <a:spLocks noChangeArrowheads="1"/>
          </p:cNvSpPr>
          <p:nvPr/>
        </p:nvSpPr>
        <p:spPr bwMode="auto">
          <a:xfrm>
            <a:off x="90488" y="1268413"/>
            <a:ext cx="8964612" cy="5518150"/>
          </a:xfrm>
          <a:prstGeom prst="roundRect">
            <a:avLst>
              <a:gd name="adj" fmla="val 6315"/>
            </a:avLst>
          </a:prstGeom>
          <a:solidFill>
            <a:srgbClr val="FFFFCC"/>
          </a:solidFill>
          <a:ln w="15875" cap="sq" algn="ctr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  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     </a:t>
            </a: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166688" y="1138238"/>
            <a:ext cx="8785225" cy="533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None/>
            </a:pPr>
            <a:endParaRPr lang="ru-RU" altLang="ru-RU" sz="2400" dirty="0"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buSzPct val="76000"/>
              <a:buFont typeface="Wingdings 3" panose="05040102010807070707" pitchFamily="18" charset="2"/>
              <a:buNone/>
            </a:pPr>
            <a:r>
              <a:rPr lang="ru-RU" altLang="ru-RU" sz="2400" dirty="0">
                <a:latin typeface="Calibri" panose="020F0502020204030204" pitchFamily="34" charset="0"/>
              </a:rPr>
              <a:t>Мероприятия конкурсного отбора:</a:t>
            </a:r>
          </a:p>
          <a:p>
            <a:pPr algn="just">
              <a:spcBef>
                <a:spcPts val="600"/>
              </a:spcBef>
              <a:buSzPct val="76000"/>
              <a:buFont typeface="Wingdings 3" panose="05040102010807070707" pitchFamily="18" charset="2"/>
              <a:buNone/>
            </a:pPr>
            <a:r>
              <a:rPr lang="ru-RU" altLang="ru-RU" sz="2400" dirty="0">
                <a:latin typeface="Calibri" panose="020F0502020204030204" pitchFamily="34" charset="0"/>
              </a:rPr>
              <a:t>1. </a:t>
            </a:r>
            <a:r>
              <a:rPr lang="ru-RU" altLang="ru-RU" sz="2400" dirty="0" smtClean="0">
                <a:latin typeface="Calibri" panose="020F0502020204030204" pitchFamily="34" charset="0"/>
              </a:rPr>
              <a:t>Прием </a:t>
            </a:r>
            <a:r>
              <a:rPr lang="ru-RU" altLang="ru-RU" sz="2400" dirty="0">
                <a:latin typeface="Calibri" panose="020F0502020204030204" pitchFamily="34" charset="0"/>
              </a:rPr>
              <a:t>заявлений для обучения </a:t>
            </a:r>
            <a:r>
              <a:rPr lang="ru-RU" altLang="ru-RU" sz="2400" dirty="0" smtClean="0">
                <a:latin typeface="Calibri" panose="020F0502020204030204" pitchFamily="34" charset="0"/>
              </a:rPr>
              <a:t>в Военном учебном центре </a:t>
            </a:r>
            <a:r>
              <a:rPr lang="ru-RU" altLang="ru-RU" sz="2400" dirty="0">
                <a:latin typeface="Calibri" panose="020F0502020204030204" pitchFamily="34" charset="0"/>
              </a:rPr>
              <a:t>на имя ректора НИУ ВШЭ</a:t>
            </a:r>
            <a:r>
              <a:rPr lang="ru-RU" altLang="ru-RU" sz="2400" b="1" dirty="0">
                <a:latin typeface="Calibri" panose="020F0502020204030204" pitchFamily="34" charset="0"/>
              </a:rPr>
              <a:t>,  с </a:t>
            </a:r>
            <a:r>
              <a:rPr lang="ru-RU" altLang="ru-RU" sz="2400" b="1" dirty="0" smtClean="0">
                <a:latin typeface="Calibri" panose="020F0502020204030204" pitchFamily="34" charset="0"/>
              </a:rPr>
              <a:t>01.04.2026 </a:t>
            </a:r>
            <a:r>
              <a:rPr lang="ru-RU" altLang="ru-RU" sz="2400" b="1" dirty="0">
                <a:latin typeface="Calibri" panose="020F0502020204030204" pitchFamily="34" charset="0"/>
              </a:rPr>
              <a:t>по </a:t>
            </a:r>
            <a:r>
              <a:rPr lang="ru-RU" altLang="ru-RU" sz="2400" b="1" dirty="0" smtClean="0">
                <a:latin typeface="Calibri" panose="020F0502020204030204" pitchFamily="34" charset="0"/>
              </a:rPr>
              <a:t>30.</a:t>
            </a:r>
            <a:r>
              <a:rPr lang="en-US" altLang="ru-RU" sz="2400" b="1" dirty="0">
                <a:latin typeface="Calibri" panose="020F0502020204030204" pitchFamily="34" charset="0"/>
              </a:rPr>
              <a:t>04</a:t>
            </a:r>
            <a:r>
              <a:rPr lang="ru-RU" altLang="ru-RU" sz="2400" b="1" dirty="0">
                <a:latin typeface="Calibri" panose="020F0502020204030204" pitchFamily="34" charset="0"/>
              </a:rPr>
              <a:t>.</a:t>
            </a:r>
            <a:r>
              <a:rPr lang="en-US" altLang="ru-RU" sz="2400" b="1" dirty="0">
                <a:latin typeface="Calibri" panose="020F0502020204030204" pitchFamily="34" charset="0"/>
              </a:rPr>
              <a:t>20</a:t>
            </a:r>
            <a:r>
              <a:rPr lang="ru-RU" altLang="ru-RU" sz="2400" b="1" dirty="0" smtClean="0">
                <a:latin typeface="Calibri" panose="020F0502020204030204" pitchFamily="34" charset="0"/>
              </a:rPr>
              <a:t>26;</a:t>
            </a:r>
            <a:endParaRPr lang="ru-RU" altLang="ru-RU" sz="2400" b="1" dirty="0"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buSzPct val="76000"/>
              <a:buFont typeface="Wingdings 3" panose="05040102010807070707" pitchFamily="18" charset="2"/>
              <a:buNone/>
            </a:pPr>
            <a:r>
              <a:rPr lang="ru-RU" altLang="ru-RU" sz="2400" dirty="0" smtClean="0">
                <a:latin typeface="Calibri" panose="020F0502020204030204" pitchFamily="34" charset="0"/>
              </a:rPr>
              <a:t>2.Прохождение </a:t>
            </a:r>
            <a:r>
              <a:rPr lang="ru-RU" altLang="ru-RU" sz="2400" dirty="0">
                <a:latin typeface="Calibri" panose="020F0502020204030204" pitchFamily="34" charset="0"/>
              </a:rPr>
              <a:t>освидетельствования военно-врачебной комиссией и профессионального психологического отбора в военных комиссариатах по месту жительства (пребывания) </a:t>
            </a:r>
          </a:p>
          <a:p>
            <a:pPr algn="just">
              <a:spcBef>
                <a:spcPts val="600"/>
              </a:spcBef>
              <a:buSzPct val="76000"/>
              <a:buFont typeface="Wingdings 3" panose="05040102010807070707" pitchFamily="18" charset="2"/>
              <a:buNone/>
            </a:pPr>
            <a:r>
              <a:rPr lang="ru-RU" altLang="ru-RU" sz="2400" b="1" dirty="0">
                <a:latin typeface="Calibri" panose="020F0502020204030204" pitchFamily="34" charset="0"/>
              </a:rPr>
              <a:t>с </a:t>
            </a:r>
            <a:r>
              <a:rPr lang="ru-RU" altLang="ru-RU" sz="2400" b="1" dirty="0" smtClean="0">
                <a:latin typeface="Calibri" panose="020F0502020204030204" pitchFamily="34" charset="0"/>
              </a:rPr>
              <a:t>1.04.2026 </a:t>
            </a:r>
            <a:r>
              <a:rPr lang="ru-RU" altLang="ru-RU" sz="2400" b="1" dirty="0">
                <a:latin typeface="Calibri" panose="020F0502020204030204" pitchFamily="34" charset="0"/>
              </a:rPr>
              <a:t>по </a:t>
            </a:r>
            <a:r>
              <a:rPr lang="ru-RU" altLang="ru-RU" sz="2400" b="1" dirty="0" smtClean="0">
                <a:latin typeface="Calibri" panose="020F0502020204030204" pitchFamily="34" charset="0"/>
              </a:rPr>
              <a:t>25.05.2026</a:t>
            </a:r>
            <a:r>
              <a:rPr lang="ru-RU" altLang="ru-RU" sz="2400" dirty="0" smtClean="0">
                <a:latin typeface="Calibri" panose="020F0502020204030204" pitchFamily="34" charset="0"/>
              </a:rPr>
              <a:t>;</a:t>
            </a:r>
            <a:endParaRPr lang="ru-RU" altLang="ru-RU" sz="2400" dirty="0"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buSzPct val="76000"/>
              <a:buFont typeface="Wingdings 3" panose="05040102010807070707" pitchFamily="18" charset="2"/>
              <a:buNone/>
            </a:pPr>
            <a:r>
              <a:rPr lang="ru-RU" altLang="ru-RU" sz="2400" dirty="0" smtClean="0">
                <a:latin typeface="Calibri" panose="020F0502020204030204" pitchFamily="34" charset="0"/>
              </a:rPr>
              <a:t>3. </a:t>
            </a:r>
            <a:r>
              <a:rPr lang="ru-RU" altLang="ru-RU" sz="2400" dirty="0">
                <a:latin typeface="Calibri" panose="020F0502020204030204" pitchFamily="34" charset="0"/>
              </a:rPr>
              <a:t>Оценка физической подготовленности специалистами кафедры физического воспитания, </a:t>
            </a:r>
            <a:r>
              <a:rPr lang="ru-RU" altLang="ru-RU" sz="2400" dirty="0" smtClean="0">
                <a:latin typeface="Calibri" panose="020F0502020204030204" pitchFamily="34" charset="0"/>
              </a:rPr>
              <a:t> </a:t>
            </a:r>
            <a:r>
              <a:rPr lang="ru-RU" altLang="ru-RU" sz="2400" b="1" dirty="0" smtClean="0">
                <a:latin typeface="Calibri" panose="020F0502020204030204" pitchFamily="34" charset="0"/>
              </a:rPr>
              <a:t>26.05, 27.05, 28.05 </a:t>
            </a:r>
            <a:r>
              <a:rPr lang="ru-RU" altLang="ru-RU" sz="2400" b="1" dirty="0">
                <a:latin typeface="Calibri" panose="020F0502020204030204" pitchFamily="34" charset="0"/>
              </a:rPr>
              <a:t>- сила и быстрота</a:t>
            </a:r>
          </a:p>
          <a:p>
            <a:pPr algn="just">
              <a:spcBef>
                <a:spcPts val="600"/>
              </a:spcBef>
              <a:buSzPct val="76000"/>
              <a:buFont typeface="Wingdings 3" panose="05040102010807070707" pitchFamily="18" charset="2"/>
              <a:buNone/>
            </a:pPr>
            <a:r>
              <a:rPr lang="ru-RU" altLang="ru-RU" sz="2400" b="1" dirty="0" smtClean="0">
                <a:latin typeface="Calibri" panose="020F0502020204030204" pitchFamily="34" charset="0"/>
              </a:rPr>
              <a:t>2.06, 3.06, 4.06 – выносливость, 16.06 </a:t>
            </a:r>
            <a:r>
              <a:rPr lang="ru-RU" altLang="ru-RU" sz="2400" b="1" dirty="0">
                <a:latin typeface="Calibri" panose="020F0502020204030204" pitchFamily="34" charset="0"/>
              </a:rPr>
              <a:t>- резервный день</a:t>
            </a:r>
          </a:p>
          <a:p>
            <a:pPr algn="just">
              <a:spcBef>
                <a:spcPts val="600"/>
              </a:spcBef>
              <a:buSzPct val="76000"/>
              <a:buFont typeface="Wingdings 3" panose="05040102010807070707" pitchFamily="18" charset="2"/>
              <a:buNone/>
            </a:pPr>
            <a:r>
              <a:rPr lang="ru-RU" altLang="ru-RU" sz="2400" b="1" dirty="0" smtClean="0">
                <a:latin typeface="Calibri" panose="020F0502020204030204" pitchFamily="34" charset="0"/>
              </a:rPr>
              <a:t> </a:t>
            </a:r>
            <a:endParaRPr lang="ru-RU" altLang="ru-RU" sz="24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19460" name="Rectangle 84"/>
          <p:cNvSpPr txBox="1">
            <a:spLocks noChangeArrowheads="1"/>
          </p:cNvSpPr>
          <p:nvPr/>
        </p:nvSpPr>
        <p:spPr bwMode="auto">
          <a:xfrm>
            <a:off x="1366838" y="239713"/>
            <a:ext cx="6575425" cy="9144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7688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3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969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FF00"/>
                </a:solidFill>
              </a:rPr>
              <a:t>Информация по срокам</a:t>
            </a:r>
          </a:p>
        </p:txBody>
      </p:sp>
      <p:pic>
        <p:nvPicPr>
          <p:cNvPr id="19461" name="Picture 6" descr="IMAGE3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60350"/>
            <a:ext cx="935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11"/>
          <p:cNvSpPr txBox="1">
            <a:spLocks noChangeArrowheads="1"/>
          </p:cNvSpPr>
          <p:nvPr/>
        </p:nvSpPr>
        <p:spPr bwMode="auto">
          <a:xfrm>
            <a:off x="8358188" y="468313"/>
            <a:ext cx="431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9463" name="Picture 7" descr="Z:\Военная кафедра\Гнидо\Эмблема ВУЦ\Эмблема ВУЦ с канто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7889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кругленный прямоугольник 32"/>
          <p:cNvSpPr>
            <a:spLocks noChangeArrowheads="1"/>
          </p:cNvSpPr>
          <p:nvPr/>
        </p:nvSpPr>
        <p:spPr bwMode="auto">
          <a:xfrm>
            <a:off x="90488" y="1268413"/>
            <a:ext cx="8964612" cy="5518150"/>
          </a:xfrm>
          <a:prstGeom prst="roundRect">
            <a:avLst>
              <a:gd name="adj" fmla="val 6315"/>
            </a:avLst>
          </a:prstGeom>
          <a:solidFill>
            <a:srgbClr val="FFFFCC"/>
          </a:solidFill>
          <a:ln w="15875" cap="sq" algn="ctr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изъявившие желание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освоения образовательной программы высшего образования пройти обучение по программам подготовки запаса в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военном учебном центре, на странице Военного учебного центра портала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НИУ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ВШЭ подают заявление на имя ректора об участии в конкурсном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отборе.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Tx/>
              <a:buNone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необходимо пройти по ссылке расположенной в разделе важных объявлений Военного учебного центра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u="sng" dirty="0">
                <a:hlinkClick r:id="rId3"/>
              </a:rPr>
              <a:t>https://dal.mtc.hse.ru/applicant-registration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Tx/>
              <a:buNone/>
            </a:pPr>
            <a:endParaRPr lang="en-US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166688" y="1138238"/>
            <a:ext cx="8785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None/>
            </a:pPr>
            <a:endParaRPr lang="ru-RU" altLang="ru-RU" sz="2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3556" name="Rectangle 84"/>
          <p:cNvSpPr txBox="1">
            <a:spLocks noChangeArrowheads="1"/>
          </p:cNvSpPr>
          <p:nvPr/>
        </p:nvSpPr>
        <p:spPr bwMode="auto">
          <a:xfrm>
            <a:off x="1366838" y="239713"/>
            <a:ext cx="6575425" cy="9144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7688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3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969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FF00"/>
                </a:solidFill>
              </a:rPr>
              <a:t>Порядок подачи заявления</a:t>
            </a:r>
          </a:p>
        </p:txBody>
      </p:sp>
      <p:pic>
        <p:nvPicPr>
          <p:cNvPr id="23557" name="Picture 6" descr="IMAGE3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60350"/>
            <a:ext cx="935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11"/>
          <p:cNvSpPr txBox="1">
            <a:spLocks noChangeArrowheads="1"/>
          </p:cNvSpPr>
          <p:nvPr/>
        </p:nvSpPr>
        <p:spPr bwMode="auto">
          <a:xfrm>
            <a:off x="8358188" y="468313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23559" name="Picture 7" descr="Z:\Военная кафедра\Гнидо\Эмблема ВУЦ\Эмблема ВУЦ с кантом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7889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кругленный прямоугольник 32"/>
          <p:cNvSpPr>
            <a:spLocks noChangeArrowheads="1"/>
          </p:cNvSpPr>
          <p:nvPr/>
        </p:nvSpPr>
        <p:spPr bwMode="auto">
          <a:xfrm>
            <a:off x="90488" y="1268413"/>
            <a:ext cx="8964612" cy="5518150"/>
          </a:xfrm>
          <a:prstGeom prst="roundRect">
            <a:avLst>
              <a:gd name="adj" fmla="val 6315"/>
            </a:avLst>
          </a:prstGeom>
          <a:solidFill>
            <a:srgbClr val="FFFFCC"/>
          </a:solidFill>
          <a:ln w="15875" cap="sq" algn="ctr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buFontTx/>
              <a:buNone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66688" y="1138238"/>
            <a:ext cx="8785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None/>
            </a:pPr>
            <a:endParaRPr lang="ru-RU" altLang="ru-RU" sz="2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5604" name="Rectangle 84"/>
          <p:cNvSpPr txBox="1">
            <a:spLocks noChangeArrowheads="1"/>
          </p:cNvSpPr>
          <p:nvPr/>
        </p:nvSpPr>
        <p:spPr bwMode="auto">
          <a:xfrm>
            <a:off x="1366838" y="239713"/>
            <a:ext cx="6575425" cy="9144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7688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3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969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FF00"/>
                </a:solidFill>
              </a:rPr>
              <a:t>Порядок подачи заявления</a:t>
            </a:r>
          </a:p>
        </p:txBody>
      </p:sp>
      <p:pic>
        <p:nvPicPr>
          <p:cNvPr id="25605" name="Picture 6" descr="IMAGE3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60350"/>
            <a:ext cx="935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11"/>
          <p:cNvSpPr txBox="1">
            <a:spLocks noChangeArrowheads="1"/>
          </p:cNvSpPr>
          <p:nvPr/>
        </p:nvSpPr>
        <p:spPr bwMode="auto">
          <a:xfrm>
            <a:off x="8358188" y="468313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25607" name="Picture 7" descr="Z:\Военная кафедра\Гнидо\Эмблема ВУЦ\Эмблема ВУЦ с канто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7889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628775"/>
            <a:ext cx="877252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кругленный прямоугольник 32"/>
          <p:cNvSpPr>
            <a:spLocks noChangeArrowheads="1"/>
          </p:cNvSpPr>
          <p:nvPr/>
        </p:nvSpPr>
        <p:spPr bwMode="auto">
          <a:xfrm>
            <a:off x="90488" y="1268413"/>
            <a:ext cx="8964612" cy="5518150"/>
          </a:xfrm>
          <a:prstGeom prst="roundRect">
            <a:avLst>
              <a:gd name="adj" fmla="val 6315"/>
            </a:avLst>
          </a:prstGeom>
          <a:solidFill>
            <a:srgbClr val="FFFFCC"/>
          </a:solidFill>
          <a:ln w="15875" cap="sq" algn="ctr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buFontTx/>
              <a:buNone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166688" y="1138238"/>
            <a:ext cx="8785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None/>
            </a:pPr>
            <a:endParaRPr lang="ru-RU" altLang="ru-RU" sz="2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7652" name="Rectangle 84"/>
          <p:cNvSpPr txBox="1">
            <a:spLocks noChangeArrowheads="1"/>
          </p:cNvSpPr>
          <p:nvPr/>
        </p:nvSpPr>
        <p:spPr bwMode="auto">
          <a:xfrm>
            <a:off x="1366838" y="239713"/>
            <a:ext cx="6575425" cy="9144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7688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3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969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FF00"/>
                </a:solidFill>
              </a:rPr>
              <a:t>Порядок подачи заявления</a:t>
            </a:r>
          </a:p>
        </p:txBody>
      </p:sp>
      <p:pic>
        <p:nvPicPr>
          <p:cNvPr id="27653" name="Picture 6" descr="IMAGE3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60350"/>
            <a:ext cx="935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11"/>
          <p:cNvSpPr txBox="1">
            <a:spLocks noChangeArrowheads="1"/>
          </p:cNvSpPr>
          <p:nvPr/>
        </p:nvSpPr>
        <p:spPr bwMode="auto">
          <a:xfrm>
            <a:off x="8358188" y="468313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27655" name="Picture 7" descr="Z:\Военная кафедра\Гнидо\Эмблема ВУЦ\Эмблема ВУЦ с канто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7889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514475"/>
            <a:ext cx="8793162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кругленный прямоугольник 32"/>
          <p:cNvSpPr>
            <a:spLocks noChangeArrowheads="1"/>
          </p:cNvSpPr>
          <p:nvPr/>
        </p:nvSpPr>
        <p:spPr bwMode="auto">
          <a:xfrm>
            <a:off x="90488" y="1268413"/>
            <a:ext cx="8964612" cy="5518150"/>
          </a:xfrm>
          <a:prstGeom prst="roundRect">
            <a:avLst>
              <a:gd name="adj" fmla="val 6315"/>
            </a:avLst>
          </a:prstGeom>
          <a:solidFill>
            <a:srgbClr val="FFFFCC"/>
          </a:solidFill>
          <a:ln w="15875" cap="sq" algn="ctr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buFontTx/>
              <a:buNone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166688" y="1138238"/>
            <a:ext cx="8785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None/>
            </a:pPr>
            <a:endParaRPr lang="ru-RU" altLang="ru-RU" sz="2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9700" name="Rectangle 84"/>
          <p:cNvSpPr txBox="1">
            <a:spLocks noChangeArrowheads="1"/>
          </p:cNvSpPr>
          <p:nvPr/>
        </p:nvSpPr>
        <p:spPr bwMode="auto">
          <a:xfrm>
            <a:off x="1366838" y="239713"/>
            <a:ext cx="6575425" cy="9144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7688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3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969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FF00"/>
                </a:solidFill>
              </a:rPr>
              <a:t>Порядок подачи заявления</a:t>
            </a:r>
          </a:p>
        </p:txBody>
      </p:sp>
      <p:pic>
        <p:nvPicPr>
          <p:cNvPr id="29701" name="Picture 6" descr="IMAGE3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60350"/>
            <a:ext cx="935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11"/>
          <p:cNvSpPr txBox="1">
            <a:spLocks noChangeArrowheads="1"/>
          </p:cNvSpPr>
          <p:nvPr/>
        </p:nvSpPr>
        <p:spPr bwMode="auto">
          <a:xfrm>
            <a:off x="8358187" y="468313"/>
            <a:ext cx="593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29703" name="Picture 7" descr="Z:\Военная кафедра\Гнидо\Эмблема ВУЦ\Эмблема ВУЦ с канто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7889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582738"/>
            <a:ext cx="8894762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8_Литейн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14411</TotalTime>
  <Words>1495</Words>
  <Application>Microsoft Office PowerPoint</Application>
  <PresentationFormat>Экран (4:3)</PresentationFormat>
  <Paragraphs>166</Paragraphs>
  <Slides>30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Calibri</vt:lpstr>
      <vt:lpstr>Cambria</vt:lpstr>
      <vt:lpstr>Rockwell</vt:lpstr>
      <vt:lpstr>Times New Roman</vt:lpstr>
      <vt:lpstr>Wingdings 2</vt:lpstr>
      <vt:lpstr>Wingdings 3</vt:lpstr>
      <vt:lpstr>Оформление по умолчанию</vt:lpstr>
      <vt:lpstr>8_Литейная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ВАРИАНТЫ КАРТ МЕД.ОСВИДЕТЕЛЬСТВОВАНИЯ</vt:lpstr>
      <vt:lpstr>ВАРИАНТЫ КАРТ МЕД.ОСВИДЕТЕЛЬСТВОВАНИЯ БЕЗ ФОТОГРАФИИИ</vt:lpstr>
      <vt:lpstr>ВАРИАНТЫ РЕЗУЛЬТАТОВ ПРОФ-ПСИХ. ОТБОРА</vt:lpstr>
      <vt:lpstr>ВАРИАНТЫ РЕЗУЛЬТАТОВ ПРОФ-ПСИХ. ОТБОРА</vt:lpstr>
      <vt:lpstr>ВАРИАНТЫ РЕЗУЛЬТАТОВ ПРОФ-ПСИХ. ОТБОРА</vt:lpstr>
      <vt:lpstr>Презентация PowerPoint</vt:lpstr>
      <vt:lpstr>                                                                 Преимущественное право допуска к обучению по программам подготовки запаса при успешном прохождении конкурсного отбора имеют дети военнослужащих, принимавших участие в СВО, а при прочих равных условиях такое право предоставляется гражданам из числа:  - детей-сирот;  - детей, оставшихся без попечения родителей;  - членов семей военнослужащих;  - прошедших военную службу по призыву;                  - участников Всероссийского детско-юношеского военно-                      патриотического общественного движения "ЮНАРМИЯ".  Освобождаются от мероприятий конкурсного отбора (за исключением определения годности по состоянию здоровья) дети, родитель (родители) которых погиб (умер), получил увечье (ранение, травму, контузию) или заболевание в ходе проведения СВО.                        ЕСЛИ ЕСТЬ ПРЕИМУЩЕСТВА (ЛЬГОТА)  НЕОБХОДИМО ПРЕДОСТАВИТЬ ОДТВЕРЖДАЮЩИЕ ДОКУМЕНТЫ:  - ОРИГИНАЛЫ/С СИНИМИ ПЕЧАТЯМИ, АКТУАЛЬНЫМИ ДАТАМИ    СПРАВКИ)/ КОПИИ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</dc:creator>
  <cp:lastModifiedBy>Жугина Светлана Викторовна</cp:lastModifiedBy>
  <cp:revision>861</cp:revision>
  <cp:lastPrinted>2026-03-03T08:14:39Z</cp:lastPrinted>
  <dcterms:created xsi:type="dcterms:W3CDTF">2011-08-29T07:42:23Z</dcterms:created>
  <dcterms:modified xsi:type="dcterms:W3CDTF">2026-03-31T09:08:46Z</dcterms:modified>
</cp:coreProperties>
</file>